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4"/>
  </p:notesMasterIdLst>
  <p:sldIdLst>
    <p:sldId id="256" r:id="rId2"/>
    <p:sldId id="271" r:id="rId3"/>
    <p:sldId id="260" r:id="rId4"/>
    <p:sldId id="263" r:id="rId5"/>
    <p:sldId id="277" r:id="rId6"/>
    <p:sldId id="270" r:id="rId7"/>
    <p:sldId id="269" r:id="rId8"/>
    <p:sldId id="268" r:id="rId9"/>
    <p:sldId id="262" r:id="rId10"/>
    <p:sldId id="278" r:id="rId11"/>
    <p:sldId id="259" r:id="rId12"/>
    <p:sldId id="274" r:id="rId13"/>
    <p:sldId id="267" r:id="rId14"/>
    <p:sldId id="258" r:id="rId15"/>
    <p:sldId id="266" r:id="rId16"/>
    <p:sldId id="273" r:id="rId17"/>
    <p:sldId id="264" r:id="rId18"/>
    <p:sldId id="265" r:id="rId19"/>
    <p:sldId id="279" r:id="rId20"/>
    <p:sldId id="280" r:id="rId21"/>
    <p:sldId id="281" r:id="rId22"/>
    <p:sldId id="272"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5B4"/>
    <a:srgbClr val="F4F3F4"/>
    <a:srgbClr val="FF33CC"/>
    <a:srgbClr val="53B181"/>
    <a:srgbClr val="FF00FF"/>
    <a:srgbClr val="66FF33"/>
    <a:srgbClr val="FF66FF"/>
    <a:srgbClr val="FF0000"/>
    <a:srgbClr val="6C9F43"/>
    <a:srgbClr val="F17C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4" autoAdjust="0"/>
    <p:restoredTop sz="94660"/>
  </p:normalViewPr>
  <p:slideViewPr>
    <p:cSldViewPr snapToGrid="0">
      <p:cViewPr>
        <p:scale>
          <a:sx n="135" d="100"/>
          <a:sy n="135" d="100"/>
        </p:scale>
        <p:origin x="936" y="112"/>
      </p:cViewPr>
      <p:guideLst>
        <p:guide orient="horz" pos="2160"/>
        <p:guide pos="2880"/>
      </p:guideLst>
    </p:cSldViewPr>
  </p:slideViewPr>
  <p:notesTextViewPr>
    <p:cViewPr>
      <p:scale>
        <a:sx n="1" d="1"/>
        <a:sy n="1" d="1"/>
      </p:scale>
      <p:origin x="0" y="0"/>
    </p:cViewPr>
  </p:notesTextViewPr>
  <p:sorterViewPr>
    <p:cViewPr>
      <p:scale>
        <a:sx n="130" d="100"/>
        <a:sy n="13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F1052D-59D1-415C-ACCB-B841CCA2DB0E}" type="datetimeFigureOut">
              <a:rPr lang="en-US" smtClean="0"/>
              <a:t>10/24/20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9F0D20-92BE-4FA9-8304-39D6F090B146}" type="slidenum">
              <a:rPr lang="en-US" smtClean="0"/>
              <a:t>‹#›</a:t>
            </a:fld>
            <a:endParaRPr lang="en-US"/>
          </a:p>
        </p:txBody>
      </p:sp>
    </p:spTree>
    <p:extLst>
      <p:ext uri="{BB962C8B-B14F-4D97-AF65-F5344CB8AC3E}">
        <p14:creationId xmlns:p14="http://schemas.microsoft.com/office/powerpoint/2010/main" val="3252462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9F0D20-92BE-4FA9-8304-39D6F090B146}" type="slidenum">
              <a:rPr lang="en-US" smtClean="0"/>
              <a:t>1</a:t>
            </a:fld>
            <a:endParaRPr lang="en-US"/>
          </a:p>
        </p:txBody>
      </p:sp>
    </p:spTree>
    <p:extLst>
      <p:ext uri="{BB962C8B-B14F-4D97-AF65-F5344CB8AC3E}">
        <p14:creationId xmlns:p14="http://schemas.microsoft.com/office/powerpoint/2010/main" val="2629562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541421" y="1467853"/>
            <a:ext cx="7603958" cy="33688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1B1E75-85CB-47E3-8E24-65061C28200E}" type="datetime1">
              <a:rPr lang="en-US" smtClean="0"/>
              <a:t>10/24/20</a:t>
            </a:fld>
            <a:endParaRPr lang="en-US"/>
          </a:p>
        </p:txBody>
      </p:sp>
      <p:sp>
        <p:nvSpPr>
          <p:cNvPr id="5" name="Footer Placeholder 4"/>
          <p:cNvSpPr>
            <a:spLocks noGrp="1"/>
          </p:cNvSpPr>
          <p:nvPr>
            <p:ph type="ftr" sz="quarter" idx="11"/>
          </p:nvPr>
        </p:nvSpPr>
        <p:spPr/>
        <p:txBody>
          <a:bodyPr/>
          <a:lstStyle/>
          <a:p>
            <a:r>
              <a:rPr lang="en-US"/>
              <a:t>HAB – 15 (&amp; 16) BalloonSat Launch Info</a:t>
            </a:r>
          </a:p>
        </p:txBody>
      </p:sp>
      <p:sp>
        <p:nvSpPr>
          <p:cNvPr id="6" name="Slide Number Placeholder 5"/>
          <p:cNvSpPr>
            <a:spLocks noGrp="1"/>
          </p:cNvSpPr>
          <p:nvPr>
            <p:ph type="sldNum" sz="quarter" idx="12"/>
          </p:nvPr>
        </p:nvSpPr>
        <p:spPr/>
        <p:txBody>
          <a:bodyPr/>
          <a:lstStyle/>
          <a:p>
            <a:fld id="{B1E8EF59-9F16-4045-8D24-4BEC833CDBE5}" type="slidenum">
              <a:rPr lang="en-US" smtClean="0"/>
              <a:t>‹#›</a:t>
            </a:fld>
            <a:endParaRPr lang="en-US"/>
          </a:p>
        </p:txBody>
      </p:sp>
    </p:spTree>
    <p:extLst>
      <p:ext uri="{BB962C8B-B14F-4D97-AF65-F5344CB8AC3E}">
        <p14:creationId xmlns:p14="http://schemas.microsoft.com/office/powerpoint/2010/main" val="409104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3E5762-A37D-45FB-9F5E-890BDE69CB04}" type="datetime1">
              <a:rPr lang="en-US" smtClean="0"/>
              <a:t>10/24/20</a:t>
            </a:fld>
            <a:endParaRPr lang="en-US"/>
          </a:p>
        </p:txBody>
      </p:sp>
      <p:sp>
        <p:nvSpPr>
          <p:cNvPr id="6" name="Footer Placeholder 5"/>
          <p:cNvSpPr>
            <a:spLocks noGrp="1"/>
          </p:cNvSpPr>
          <p:nvPr>
            <p:ph type="ftr" sz="quarter" idx="11"/>
          </p:nvPr>
        </p:nvSpPr>
        <p:spPr/>
        <p:txBody>
          <a:bodyPr/>
          <a:lstStyle/>
          <a:p>
            <a:r>
              <a:rPr lang="en-US"/>
              <a:t>HAB – 15 (&amp; 16) BalloonSat Launch Info</a:t>
            </a:r>
          </a:p>
        </p:txBody>
      </p:sp>
      <p:sp>
        <p:nvSpPr>
          <p:cNvPr id="7" name="Slide Number Placeholder 6"/>
          <p:cNvSpPr>
            <a:spLocks noGrp="1"/>
          </p:cNvSpPr>
          <p:nvPr>
            <p:ph type="sldNum" sz="quarter" idx="12"/>
          </p:nvPr>
        </p:nvSpPr>
        <p:spPr/>
        <p:txBody>
          <a:bodyPr/>
          <a:lstStyle/>
          <a:p>
            <a:fld id="{B1E8EF59-9F16-4045-8D24-4BEC833CDBE5}" type="slidenum">
              <a:rPr lang="en-US" smtClean="0"/>
              <a:t>‹#›</a:t>
            </a:fld>
            <a:endParaRPr lang="en-US"/>
          </a:p>
        </p:txBody>
      </p:sp>
    </p:spTree>
    <p:extLst>
      <p:ext uri="{BB962C8B-B14F-4D97-AF65-F5344CB8AC3E}">
        <p14:creationId xmlns:p14="http://schemas.microsoft.com/office/powerpoint/2010/main" val="3389581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39C9CF-3E7D-49F8-9FD1-C9FC26338453}" type="datetime1">
              <a:rPr lang="en-US" smtClean="0"/>
              <a:t>10/24/20</a:t>
            </a:fld>
            <a:endParaRPr lang="en-US"/>
          </a:p>
        </p:txBody>
      </p:sp>
      <p:sp>
        <p:nvSpPr>
          <p:cNvPr id="5" name="Footer Placeholder 4"/>
          <p:cNvSpPr>
            <a:spLocks noGrp="1"/>
          </p:cNvSpPr>
          <p:nvPr>
            <p:ph type="ftr" sz="quarter" idx="11"/>
          </p:nvPr>
        </p:nvSpPr>
        <p:spPr/>
        <p:txBody>
          <a:bodyPr/>
          <a:lstStyle/>
          <a:p>
            <a:r>
              <a:rPr lang="en-US"/>
              <a:t>HAB – 15 (&amp; 16) BalloonSat Launch Info</a:t>
            </a:r>
          </a:p>
        </p:txBody>
      </p:sp>
      <p:sp>
        <p:nvSpPr>
          <p:cNvPr id="6" name="Slide Number Placeholder 5"/>
          <p:cNvSpPr>
            <a:spLocks noGrp="1"/>
          </p:cNvSpPr>
          <p:nvPr>
            <p:ph type="sldNum" sz="quarter" idx="12"/>
          </p:nvPr>
        </p:nvSpPr>
        <p:spPr/>
        <p:txBody>
          <a:bodyPr/>
          <a:lstStyle/>
          <a:p>
            <a:fld id="{B1E8EF59-9F16-4045-8D24-4BEC833CDBE5}" type="slidenum">
              <a:rPr lang="en-US" smtClean="0"/>
              <a:t>‹#›</a:t>
            </a:fld>
            <a:endParaRPr lang="en-US"/>
          </a:p>
        </p:txBody>
      </p:sp>
    </p:spTree>
    <p:extLst>
      <p:ext uri="{BB962C8B-B14F-4D97-AF65-F5344CB8AC3E}">
        <p14:creationId xmlns:p14="http://schemas.microsoft.com/office/powerpoint/2010/main" val="1339776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417FCB-4A50-44F1-8731-ED649D917AE1}" type="datetime1">
              <a:rPr lang="en-US" smtClean="0"/>
              <a:t>10/24/20</a:t>
            </a:fld>
            <a:endParaRPr lang="en-US"/>
          </a:p>
        </p:txBody>
      </p:sp>
      <p:sp>
        <p:nvSpPr>
          <p:cNvPr id="5" name="Footer Placeholder 4"/>
          <p:cNvSpPr>
            <a:spLocks noGrp="1"/>
          </p:cNvSpPr>
          <p:nvPr>
            <p:ph type="ftr" sz="quarter" idx="11"/>
          </p:nvPr>
        </p:nvSpPr>
        <p:spPr/>
        <p:txBody>
          <a:bodyPr/>
          <a:lstStyle/>
          <a:p>
            <a:r>
              <a:rPr lang="en-US"/>
              <a:t>HAB – 15 (&amp; 16) BalloonSat Launch Info</a:t>
            </a:r>
          </a:p>
        </p:txBody>
      </p:sp>
      <p:sp>
        <p:nvSpPr>
          <p:cNvPr id="6" name="Slide Number Placeholder 5"/>
          <p:cNvSpPr>
            <a:spLocks noGrp="1"/>
          </p:cNvSpPr>
          <p:nvPr>
            <p:ph type="sldNum" sz="quarter" idx="12"/>
          </p:nvPr>
        </p:nvSpPr>
        <p:spPr/>
        <p:txBody>
          <a:bodyPr/>
          <a:lstStyle/>
          <a:p>
            <a:fld id="{B1E8EF59-9F16-4045-8D24-4BEC833CDBE5}" type="slidenum">
              <a:rPr lang="en-US" smtClean="0"/>
              <a:t>‹#›</a:t>
            </a:fld>
            <a:endParaRPr lang="en-US"/>
          </a:p>
        </p:txBody>
      </p:sp>
    </p:spTree>
    <p:extLst>
      <p:ext uri="{BB962C8B-B14F-4D97-AF65-F5344CB8AC3E}">
        <p14:creationId xmlns:p14="http://schemas.microsoft.com/office/powerpoint/2010/main" val="3007645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9874B79-6E91-4021-A5F5-F06CEF745096}" type="datetime1">
              <a:rPr lang="en-US" smtClean="0"/>
              <a:t>10/24/20</a:t>
            </a:fld>
            <a:endParaRPr lang="en-US"/>
          </a:p>
        </p:txBody>
      </p:sp>
      <p:sp>
        <p:nvSpPr>
          <p:cNvPr id="5" name="Footer Placeholder 4"/>
          <p:cNvSpPr>
            <a:spLocks noGrp="1"/>
          </p:cNvSpPr>
          <p:nvPr>
            <p:ph type="ftr" sz="quarter" idx="11"/>
          </p:nvPr>
        </p:nvSpPr>
        <p:spPr/>
        <p:txBody>
          <a:bodyPr/>
          <a:lstStyle/>
          <a:p>
            <a:r>
              <a:rPr lang="en-US"/>
              <a:t>HAB – 15 (&amp; 16) BalloonSat Launch Info</a:t>
            </a:r>
          </a:p>
        </p:txBody>
      </p:sp>
      <p:sp>
        <p:nvSpPr>
          <p:cNvPr id="6" name="Slide Number Placeholder 5"/>
          <p:cNvSpPr>
            <a:spLocks noGrp="1"/>
          </p:cNvSpPr>
          <p:nvPr>
            <p:ph type="sldNum" sz="quarter" idx="12"/>
          </p:nvPr>
        </p:nvSpPr>
        <p:spPr/>
        <p:txBody>
          <a:bodyPr/>
          <a:lstStyle/>
          <a:p>
            <a:fld id="{B1E8EF59-9F16-4045-8D24-4BEC833CDBE5}" type="slidenum">
              <a:rPr lang="en-US" smtClean="0"/>
              <a:t>‹#›</a:t>
            </a:fld>
            <a:endParaRPr lang="en-US"/>
          </a:p>
        </p:txBody>
      </p:sp>
    </p:spTree>
    <p:extLst>
      <p:ext uri="{BB962C8B-B14F-4D97-AF65-F5344CB8AC3E}">
        <p14:creationId xmlns:p14="http://schemas.microsoft.com/office/powerpoint/2010/main" val="771315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7081661" cy="1325563"/>
          </a:xfrm>
        </p:spPr>
        <p:txBody>
          <a:bodyPr>
            <a:normAutofit/>
          </a:bodyPr>
          <a:lstStyle>
            <a:lvl1pPr algn="l" defTabSz="914400" rtl="0" eaLnBrk="1" latinLnBrk="0" hangingPunct="1">
              <a:lnSpc>
                <a:spcPct val="90000"/>
              </a:lnSpc>
              <a:spcBef>
                <a:spcPct val="0"/>
              </a:spcBef>
              <a:buNone/>
              <a:defRPr lang="en-US" sz="4400" b="1" kern="1200" dirty="0">
                <a:solidFill>
                  <a:schemeClr val="tx1"/>
                </a:solidFill>
                <a:effectLst>
                  <a:outerShdw blurRad="38100" dist="38100" dir="2700000" algn="tl">
                    <a:srgbClr val="000000">
                      <a:alpha val="43137"/>
                    </a:srgbClr>
                  </a:outerShdw>
                </a:effectLst>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a:xfrm>
            <a:off x="628650" y="1825625"/>
            <a:ext cx="745419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1274CA-4FEF-4CB5-8C0B-D2EDAF58CCA8}" type="datetime1">
              <a:rPr lang="en-US" smtClean="0"/>
              <a:t>10/24/20</a:t>
            </a:fld>
            <a:endParaRPr lang="en-US"/>
          </a:p>
        </p:txBody>
      </p:sp>
      <p:sp>
        <p:nvSpPr>
          <p:cNvPr id="5" name="Footer Placeholder 4"/>
          <p:cNvSpPr>
            <a:spLocks noGrp="1"/>
          </p:cNvSpPr>
          <p:nvPr>
            <p:ph type="ftr" sz="quarter" idx="11"/>
          </p:nvPr>
        </p:nvSpPr>
        <p:spPr/>
        <p:txBody>
          <a:bodyPr/>
          <a:lstStyle/>
          <a:p>
            <a:r>
              <a:rPr lang="en-US"/>
              <a:t>HAB – 15 (&amp; 16) BalloonSat Launch Info</a:t>
            </a:r>
            <a:endParaRPr lang="en-US" dirty="0"/>
          </a:p>
        </p:txBody>
      </p:sp>
      <p:sp>
        <p:nvSpPr>
          <p:cNvPr id="6" name="Slide Number Placeholder 5"/>
          <p:cNvSpPr>
            <a:spLocks noGrp="1"/>
          </p:cNvSpPr>
          <p:nvPr>
            <p:ph type="sldNum" sz="quarter" idx="12"/>
          </p:nvPr>
        </p:nvSpPr>
        <p:spPr/>
        <p:txBody>
          <a:bodyPr/>
          <a:lstStyle/>
          <a:p>
            <a:fld id="{B1E8EF59-9F16-4045-8D24-4BEC833CDBE5}" type="slidenum">
              <a:rPr lang="en-US" smtClean="0"/>
              <a:t>‹#›</a:t>
            </a:fld>
            <a:endParaRPr lang="en-US"/>
          </a:p>
        </p:txBody>
      </p:sp>
    </p:spTree>
    <p:extLst>
      <p:ext uri="{BB962C8B-B14F-4D97-AF65-F5344CB8AC3E}">
        <p14:creationId xmlns:p14="http://schemas.microsoft.com/office/powerpoint/2010/main" val="1377263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3B535E-E06F-4ACC-A61C-CD69DEE3BFFE}" type="datetime1">
              <a:rPr lang="en-US" smtClean="0"/>
              <a:t>10/24/20</a:t>
            </a:fld>
            <a:endParaRPr lang="en-US"/>
          </a:p>
        </p:txBody>
      </p:sp>
      <p:sp>
        <p:nvSpPr>
          <p:cNvPr id="5" name="Footer Placeholder 4"/>
          <p:cNvSpPr>
            <a:spLocks noGrp="1"/>
          </p:cNvSpPr>
          <p:nvPr>
            <p:ph type="ftr" sz="quarter" idx="11"/>
          </p:nvPr>
        </p:nvSpPr>
        <p:spPr/>
        <p:txBody>
          <a:bodyPr/>
          <a:lstStyle/>
          <a:p>
            <a:r>
              <a:rPr lang="en-US"/>
              <a:t>HAB – 15 (&amp; 16) BalloonSat Launch Info</a:t>
            </a:r>
          </a:p>
        </p:txBody>
      </p:sp>
      <p:sp>
        <p:nvSpPr>
          <p:cNvPr id="6" name="Slide Number Placeholder 5"/>
          <p:cNvSpPr>
            <a:spLocks noGrp="1"/>
          </p:cNvSpPr>
          <p:nvPr>
            <p:ph type="sldNum" sz="quarter" idx="12"/>
          </p:nvPr>
        </p:nvSpPr>
        <p:spPr/>
        <p:txBody>
          <a:bodyPr/>
          <a:lstStyle/>
          <a:p>
            <a:fld id="{B1E8EF59-9F16-4045-8D24-4BEC833CDBE5}" type="slidenum">
              <a:rPr lang="en-US" smtClean="0"/>
              <a:t>‹#›</a:t>
            </a:fld>
            <a:endParaRPr lang="en-US"/>
          </a:p>
        </p:txBody>
      </p:sp>
    </p:spTree>
    <p:extLst>
      <p:ext uri="{BB962C8B-B14F-4D97-AF65-F5344CB8AC3E}">
        <p14:creationId xmlns:p14="http://schemas.microsoft.com/office/powerpoint/2010/main" val="1262430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22219B-094A-4C6E-84A2-1C372757CA2D}" type="datetime1">
              <a:rPr lang="en-US" smtClean="0"/>
              <a:t>10/24/20</a:t>
            </a:fld>
            <a:endParaRPr lang="en-US"/>
          </a:p>
        </p:txBody>
      </p:sp>
      <p:sp>
        <p:nvSpPr>
          <p:cNvPr id="6" name="Footer Placeholder 5"/>
          <p:cNvSpPr>
            <a:spLocks noGrp="1"/>
          </p:cNvSpPr>
          <p:nvPr>
            <p:ph type="ftr" sz="quarter" idx="11"/>
          </p:nvPr>
        </p:nvSpPr>
        <p:spPr/>
        <p:txBody>
          <a:bodyPr/>
          <a:lstStyle/>
          <a:p>
            <a:r>
              <a:rPr lang="en-US"/>
              <a:t>HAB – 15 (&amp; 16) BalloonSat Launch Info</a:t>
            </a:r>
          </a:p>
        </p:txBody>
      </p:sp>
      <p:sp>
        <p:nvSpPr>
          <p:cNvPr id="7" name="Slide Number Placeholder 6"/>
          <p:cNvSpPr>
            <a:spLocks noGrp="1"/>
          </p:cNvSpPr>
          <p:nvPr>
            <p:ph type="sldNum" sz="quarter" idx="12"/>
          </p:nvPr>
        </p:nvSpPr>
        <p:spPr/>
        <p:txBody>
          <a:bodyPr/>
          <a:lstStyle/>
          <a:p>
            <a:fld id="{B1E8EF59-9F16-4045-8D24-4BEC833CDBE5}" type="slidenum">
              <a:rPr lang="en-US" smtClean="0"/>
              <a:t>‹#›</a:t>
            </a:fld>
            <a:endParaRPr lang="en-US"/>
          </a:p>
        </p:txBody>
      </p:sp>
    </p:spTree>
    <p:extLst>
      <p:ext uri="{BB962C8B-B14F-4D97-AF65-F5344CB8AC3E}">
        <p14:creationId xmlns:p14="http://schemas.microsoft.com/office/powerpoint/2010/main" val="2762270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D0F211-09C4-470E-A06A-F3386D29A083}" type="datetime1">
              <a:rPr lang="en-US" smtClean="0"/>
              <a:t>10/24/20</a:t>
            </a:fld>
            <a:endParaRPr lang="en-US"/>
          </a:p>
        </p:txBody>
      </p:sp>
      <p:sp>
        <p:nvSpPr>
          <p:cNvPr id="8" name="Footer Placeholder 7"/>
          <p:cNvSpPr>
            <a:spLocks noGrp="1"/>
          </p:cNvSpPr>
          <p:nvPr>
            <p:ph type="ftr" sz="quarter" idx="11"/>
          </p:nvPr>
        </p:nvSpPr>
        <p:spPr/>
        <p:txBody>
          <a:bodyPr/>
          <a:lstStyle/>
          <a:p>
            <a:r>
              <a:rPr lang="en-US"/>
              <a:t>HAB – 15 (&amp; 16) BalloonSat Launch Info</a:t>
            </a:r>
          </a:p>
        </p:txBody>
      </p:sp>
      <p:sp>
        <p:nvSpPr>
          <p:cNvPr id="9" name="Slide Number Placeholder 8"/>
          <p:cNvSpPr>
            <a:spLocks noGrp="1"/>
          </p:cNvSpPr>
          <p:nvPr>
            <p:ph type="sldNum" sz="quarter" idx="12"/>
          </p:nvPr>
        </p:nvSpPr>
        <p:spPr/>
        <p:txBody>
          <a:bodyPr/>
          <a:lstStyle/>
          <a:p>
            <a:fld id="{B1E8EF59-9F16-4045-8D24-4BEC833CDBE5}" type="slidenum">
              <a:rPr lang="en-US" smtClean="0"/>
              <a:t>‹#›</a:t>
            </a:fld>
            <a:endParaRPr lang="en-US"/>
          </a:p>
        </p:txBody>
      </p:sp>
    </p:spTree>
    <p:extLst>
      <p:ext uri="{BB962C8B-B14F-4D97-AF65-F5344CB8AC3E}">
        <p14:creationId xmlns:p14="http://schemas.microsoft.com/office/powerpoint/2010/main" val="53276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42799E-B921-480E-A344-0975C0C3F235}" type="datetime1">
              <a:rPr lang="en-US" smtClean="0"/>
              <a:t>10/24/20</a:t>
            </a:fld>
            <a:endParaRPr lang="en-US"/>
          </a:p>
        </p:txBody>
      </p:sp>
      <p:sp>
        <p:nvSpPr>
          <p:cNvPr id="4" name="Footer Placeholder 3"/>
          <p:cNvSpPr>
            <a:spLocks noGrp="1"/>
          </p:cNvSpPr>
          <p:nvPr>
            <p:ph type="ftr" sz="quarter" idx="11"/>
          </p:nvPr>
        </p:nvSpPr>
        <p:spPr/>
        <p:txBody>
          <a:bodyPr/>
          <a:lstStyle/>
          <a:p>
            <a:r>
              <a:rPr lang="en-US"/>
              <a:t>HAB – 15 (&amp; 16) BalloonSat Launch Info</a:t>
            </a:r>
          </a:p>
        </p:txBody>
      </p:sp>
      <p:sp>
        <p:nvSpPr>
          <p:cNvPr id="5" name="Slide Number Placeholder 4"/>
          <p:cNvSpPr>
            <a:spLocks noGrp="1"/>
          </p:cNvSpPr>
          <p:nvPr>
            <p:ph type="sldNum" sz="quarter" idx="12"/>
          </p:nvPr>
        </p:nvSpPr>
        <p:spPr/>
        <p:txBody>
          <a:bodyPr/>
          <a:lstStyle/>
          <a:p>
            <a:fld id="{B1E8EF59-9F16-4045-8D24-4BEC833CDBE5}" type="slidenum">
              <a:rPr lang="en-US" smtClean="0"/>
              <a:t>‹#›</a:t>
            </a:fld>
            <a:endParaRPr lang="en-US"/>
          </a:p>
        </p:txBody>
      </p:sp>
    </p:spTree>
    <p:extLst>
      <p:ext uri="{BB962C8B-B14F-4D97-AF65-F5344CB8AC3E}">
        <p14:creationId xmlns:p14="http://schemas.microsoft.com/office/powerpoint/2010/main" val="3319965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E9F1E0-26ED-4383-A82C-149C74551A83}" type="datetime1">
              <a:rPr lang="en-US" smtClean="0"/>
              <a:t>10/24/20</a:t>
            </a:fld>
            <a:endParaRPr lang="en-US"/>
          </a:p>
        </p:txBody>
      </p:sp>
      <p:sp>
        <p:nvSpPr>
          <p:cNvPr id="3" name="Footer Placeholder 2"/>
          <p:cNvSpPr>
            <a:spLocks noGrp="1"/>
          </p:cNvSpPr>
          <p:nvPr>
            <p:ph type="ftr" sz="quarter" idx="11"/>
          </p:nvPr>
        </p:nvSpPr>
        <p:spPr/>
        <p:txBody>
          <a:bodyPr/>
          <a:lstStyle/>
          <a:p>
            <a:r>
              <a:rPr lang="en-US"/>
              <a:t>HAB – 15 (&amp; 16) BalloonSat Launch Info</a:t>
            </a:r>
          </a:p>
        </p:txBody>
      </p:sp>
      <p:sp>
        <p:nvSpPr>
          <p:cNvPr id="4" name="Slide Number Placeholder 3"/>
          <p:cNvSpPr>
            <a:spLocks noGrp="1"/>
          </p:cNvSpPr>
          <p:nvPr>
            <p:ph type="sldNum" sz="quarter" idx="12"/>
          </p:nvPr>
        </p:nvSpPr>
        <p:spPr/>
        <p:txBody>
          <a:bodyPr/>
          <a:lstStyle/>
          <a:p>
            <a:fld id="{B1E8EF59-9F16-4045-8D24-4BEC833CDBE5}" type="slidenum">
              <a:rPr lang="en-US" smtClean="0"/>
              <a:t>‹#›</a:t>
            </a:fld>
            <a:endParaRPr lang="en-US"/>
          </a:p>
        </p:txBody>
      </p:sp>
    </p:spTree>
    <p:extLst>
      <p:ext uri="{BB962C8B-B14F-4D97-AF65-F5344CB8AC3E}">
        <p14:creationId xmlns:p14="http://schemas.microsoft.com/office/powerpoint/2010/main" val="1898290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ECF126-0AEB-4B1C-BF6C-AE410B39EE5B}" type="datetime1">
              <a:rPr lang="en-US" smtClean="0"/>
              <a:t>10/24/20</a:t>
            </a:fld>
            <a:endParaRPr lang="en-US"/>
          </a:p>
        </p:txBody>
      </p:sp>
      <p:sp>
        <p:nvSpPr>
          <p:cNvPr id="6" name="Footer Placeholder 5"/>
          <p:cNvSpPr>
            <a:spLocks noGrp="1"/>
          </p:cNvSpPr>
          <p:nvPr>
            <p:ph type="ftr" sz="quarter" idx="11"/>
          </p:nvPr>
        </p:nvSpPr>
        <p:spPr/>
        <p:txBody>
          <a:bodyPr/>
          <a:lstStyle/>
          <a:p>
            <a:r>
              <a:rPr lang="en-US"/>
              <a:t>HAB – 15 (&amp; 16) BalloonSat Launch Info</a:t>
            </a:r>
          </a:p>
        </p:txBody>
      </p:sp>
      <p:sp>
        <p:nvSpPr>
          <p:cNvPr id="7" name="Slide Number Placeholder 6"/>
          <p:cNvSpPr>
            <a:spLocks noGrp="1"/>
          </p:cNvSpPr>
          <p:nvPr>
            <p:ph type="sldNum" sz="quarter" idx="12"/>
          </p:nvPr>
        </p:nvSpPr>
        <p:spPr/>
        <p:txBody>
          <a:bodyPr/>
          <a:lstStyle/>
          <a:p>
            <a:fld id="{B1E8EF59-9F16-4045-8D24-4BEC833CDBE5}" type="slidenum">
              <a:rPr lang="en-US" smtClean="0"/>
              <a:t>‹#›</a:t>
            </a:fld>
            <a:endParaRPr lang="en-US"/>
          </a:p>
        </p:txBody>
      </p:sp>
    </p:spTree>
    <p:extLst>
      <p:ext uri="{BB962C8B-B14F-4D97-AF65-F5344CB8AC3E}">
        <p14:creationId xmlns:p14="http://schemas.microsoft.com/office/powerpoint/2010/main" val="2252730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39702"/>
            <a:ext cx="7454194"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600205"/>
            <a:ext cx="7886700" cy="45767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4F1ED-5CEF-44E9-986C-393B899E88A7}" type="datetime1">
              <a:rPr lang="en-US" smtClean="0"/>
              <a:t>10/24/20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HAB – 15 (&amp; 16) BalloonSat Launch Info</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8EF59-9F16-4045-8D24-4BEC833CDBE5}" type="slidenum">
              <a:rPr lang="en-US" smtClean="0"/>
              <a:t>‹#›</a:t>
            </a:fld>
            <a:endParaRPr lang="en-US"/>
          </a:p>
        </p:txBody>
      </p:sp>
      <p:cxnSp>
        <p:nvCxnSpPr>
          <p:cNvPr id="7" name="Straight Connector 6"/>
          <p:cNvCxnSpPr/>
          <p:nvPr userDrawn="1"/>
        </p:nvCxnSpPr>
        <p:spPr>
          <a:xfrm>
            <a:off x="628650" y="1462089"/>
            <a:ext cx="7454194" cy="0"/>
          </a:xfrm>
          <a:prstGeom prst="line">
            <a:avLst/>
          </a:prstGeom>
          <a:ln w="57150"/>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pic>
        <p:nvPicPr>
          <p:cNvPr id="8" name="Picture 7"/>
          <p:cNvPicPr>
            <a:picLocks noChangeAspect="1"/>
          </p:cNvPicPr>
          <p:nvPr userDrawn="1"/>
        </p:nvPicPr>
        <p:blipFill rotWithShape="1">
          <a:blip r:embed="rId14" cstate="print">
            <a:extLst>
              <a:ext uri="{28A0092B-C50C-407E-A947-70E740481C1C}">
                <a14:useLocalDpi xmlns:a14="http://schemas.microsoft.com/office/drawing/2010/main" val="0"/>
              </a:ext>
            </a:extLst>
          </a:blip>
          <a:srcRect l="23233" r="9427"/>
          <a:stretch/>
        </p:blipFill>
        <p:spPr>
          <a:xfrm>
            <a:off x="8184445" y="112977"/>
            <a:ext cx="873804" cy="1946397"/>
          </a:xfrm>
          <a:prstGeom prst="rect">
            <a:avLst/>
          </a:prstGeom>
        </p:spPr>
      </p:pic>
    </p:spTree>
    <p:extLst>
      <p:ext uri="{BB962C8B-B14F-4D97-AF65-F5344CB8AC3E}">
        <p14:creationId xmlns:p14="http://schemas.microsoft.com/office/powerpoint/2010/main" val="3973894950"/>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dt="0"/>
  <p:txStyles>
    <p:titleStyle>
      <a:lvl1pPr algn="l" defTabSz="914400" rtl="0" eaLnBrk="1" latinLnBrk="0" hangingPunct="1">
        <a:lnSpc>
          <a:spcPct val="90000"/>
        </a:lnSpc>
        <a:spcBef>
          <a:spcPct val="0"/>
        </a:spcBef>
        <a:buNone/>
        <a:defRPr sz="4400" kern="1200">
          <a:solidFill>
            <a:schemeClr val="tx1"/>
          </a:solidFill>
          <a:latin typeface="Nasalization Rg" panose="0200050502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barnesandnoble.com/p/colorado-atlas-gazetteer-rand-mcnally/1017773922/2672540856638?st=PLA&amp;sid=BNB_DRS_Marketplace+Shopping+Books_00000000&amp;2sid=Google_&amp;sourceId=PLGoP4783&amp;k_clickid=3x4783" TargetMode="External"/><Relationship Id="rId1" Type="http://schemas.openxmlformats.org/officeDocument/2006/relationships/slideLayout" Target="../slideLayouts/slideLayout3.xml"/><Relationship Id="rId5" Type="http://schemas.openxmlformats.org/officeDocument/2006/relationships/image" Target="../media/image14.jpeg"/><Relationship Id="rId4" Type="http://schemas.openxmlformats.org/officeDocument/2006/relationships/hyperlink" Target="https://www.amazon.com/s/ref=dp_byline_sr_book_1?ie=UTF8&amp;text=DeLorme+Mapping+Company&amp;search-alias=books&amp;field-author=DeLorme+Mapping+Company&amp;sort=relevancerank"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wxqa.com/sss/balon1.cgi" TargetMode="Externa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aprs.fi/K0RPS"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eoss.org/sites/default/files/payload-plans/EOSS-294%20Heavy%20Rev%20A.pdf" TargetMode="External"/><Relationship Id="rId2" Type="http://schemas.openxmlformats.org/officeDocument/2006/relationships/hyperlink" Target="http://eoss.org/node/3174" TargetMode="Externa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eoss.org/predict" TargetMode="External"/><Relationship Id="rId1" Type="http://schemas.openxmlformats.org/officeDocument/2006/relationships/slideLayout" Target="../slideLayouts/slideLayout3.xml"/><Relationship Id="rId4" Type="http://schemas.openxmlformats.org/officeDocument/2006/relationships/hyperlink" Target="https://eoss.org/predict/e303_010201200264gfs_iggco.gi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www.eoss.org/node/3793"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eoss.org/node/3050#overlay-context=launchsites" TargetMode="External"/><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eoss.org/launchsites/windsor" TargetMode="Externa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74309"/>
            <a:ext cx="7772400" cy="2387600"/>
          </a:xfrm>
          <a:effectLst>
            <a:outerShdw blurRad="50800" dist="38100" dir="2700000" algn="tl" rotWithShape="0">
              <a:prstClr val="black">
                <a:alpha val="40000"/>
              </a:prstClr>
            </a:outerShdw>
          </a:effectLst>
        </p:spPr>
        <p:txBody>
          <a:bodyPr>
            <a:normAutofit fontScale="90000"/>
            <a:scene3d>
              <a:camera prst="orthographicFront"/>
              <a:lightRig rig="morning" dir="t"/>
            </a:scene3d>
            <a:sp3d extrusionH="76200" contourW="6350">
              <a:bevelT w="101600"/>
              <a:extrusionClr>
                <a:srgbClr val="FFFF00"/>
              </a:extrusionClr>
              <a:contourClr>
                <a:srgbClr val="FF0000"/>
              </a:contourClr>
            </a:sp3d>
          </a:bodyPr>
          <a:lstStyle/>
          <a:p>
            <a:r>
              <a:rPr lang="en-US" b="1" dirty="0">
                <a:solidFill>
                  <a:srgbClr val="0070C0"/>
                </a:solidFill>
                <a:latin typeface="Audiowide" panose="02000503000000020004" pitchFamily="2" charset="0"/>
              </a:rPr>
              <a:t>Metro State University</a:t>
            </a:r>
            <a:br>
              <a:rPr lang="en-US" b="1" dirty="0">
                <a:solidFill>
                  <a:srgbClr val="0070C0"/>
                </a:solidFill>
                <a:latin typeface="Audiowide" panose="02000503000000020004" pitchFamily="2" charset="0"/>
              </a:rPr>
            </a:br>
            <a:r>
              <a:rPr lang="en-US" b="1" dirty="0" err="1">
                <a:solidFill>
                  <a:srgbClr val="0070C0"/>
                </a:solidFill>
                <a:latin typeface="Audiowide" panose="02000503000000020004" pitchFamily="2" charset="0"/>
              </a:rPr>
              <a:t>HAB</a:t>
            </a:r>
            <a:r>
              <a:rPr lang="en-US" b="1" dirty="0">
                <a:solidFill>
                  <a:srgbClr val="0070C0"/>
                </a:solidFill>
                <a:latin typeface="Audiowide" panose="02000503000000020004" pitchFamily="2" charset="0"/>
              </a:rPr>
              <a:t>-16 (&amp; 17)</a:t>
            </a:r>
            <a:br>
              <a:rPr lang="en-US" b="1" dirty="0">
                <a:solidFill>
                  <a:srgbClr val="0070C0"/>
                </a:solidFill>
                <a:latin typeface="Audiowide" panose="02000503000000020004" pitchFamily="2" charset="0"/>
              </a:rPr>
            </a:br>
            <a:r>
              <a:rPr lang="en-US" sz="1600" b="1" dirty="0">
                <a:solidFill>
                  <a:srgbClr val="0070C0"/>
                </a:solidFill>
                <a:latin typeface="Audiowide" panose="02000503000000020004" pitchFamily="2" charset="0"/>
              </a:rPr>
              <a:t>(High altitude Balloon Flights – 16 &amp; 17) </a:t>
            </a:r>
            <a:br>
              <a:rPr lang="en-US" sz="3100" b="1" dirty="0">
                <a:solidFill>
                  <a:srgbClr val="0070C0"/>
                </a:solidFill>
                <a:latin typeface="Audiowide" panose="02000503000000020004" pitchFamily="2" charset="0"/>
              </a:rPr>
            </a:br>
            <a:r>
              <a:rPr lang="en-US" b="1" dirty="0">
                <a:solidFill>
                  <a:srgbClr val="0070C0"/>
                </a:solidFill>
                <a:latin typeface="Audiowide" panose="02000503000000020004" pitchFamily="2" charset="0"/>
              </a:rPr>
              <a:t>Launch </a:t>
            </a:r>
          </a:p>
        </p:txBody>
      </p:sp>
      <p:sp>
        <p:nvSpPr>
          <p:cNvPr id="3" name="Subtitle 2"/>
          <p:cNvSpPr>
            <a:spLocks noGrp="1"/>
          </p:cNvSpPr>
          <p:nvPr>
            <p:ph type="subTitle" idx="1"/>
          </p:nvPr>
        </p:nvSpPr>
        <p:spPr>
          <a:xfrm>
            <a:off x="1038882" y="4775178"/>
            <a:ext cx="6858000" cy="1069622"/>
          </a:xfrm>
          <a:ln>
            <a:noFill/>
          </a:ln>
          <a:effectLst>
            <a:outerShdw blurRad="50800" dist="38100" dir="2700000" algn="tl" rotWithShape="0">
              <a:prstClr val="black">
                <a:alpha val="40000"/>
              </a:prstClr>
            </a:outerShdw>
          </a:effectLst>
          <a:scene3d>
            <a:camera prst="orthographicFront"/>
            <a:lightRig rig="threePt" dir="t"/>
          </a:scene3d>
          <a:sp3d>
            <a:bevelT w="57150"/>
            <a:extrusionClr>
              <a:srgbClr val="FF0000"/>
            </a:extrusionClr>
            <a:contourClr>
              <a:srgbClr val="FF0000"/>
            </a:contourClr>
          </a:sp3d>
        </p:spPr>
        <p:txBody>
          <a:bodyPr>
            <a:normAutofit/>
            <a:sp3d extrusionH="25400" contourW="6350">
              <a:bevelT w="50800" h="69850"/>
              <a:extrusionClr>
                <a:srgbClr val="FFFF00"/>
              </a:extrusionClr>
              <a:contourClr>
                <a:srgbClr val="FF0000"/>
              </a:contourClr>
            </a:sp3d>
          </a:bodyPr>
          <a:lstStyle/>
          <a:p>
            <a:r>
              <a:rPr lang="en-US" sz="2800" b="1" dirty="0">
                <a:solidFill>
                  <a:srgbClr val="00CC00"/>
                </a:solidFill>
                <a:latin typeface="Audiowide" panose="02000503000000020004" pitchFamily="2" charset="0"/>
                <a:ea typeface="+mj-ea"/>
                <a:cs typeface="+mj-cs"/>
              </a:rPr>
              <a:t>31 🎃</a:t>
            </a:r>
            <a:r>
              <a:rPr lang="en-US" sz="2800" b="1" dirty="0" err="1">
                <a:solidFill>
                  <a:srgbClr val="00CC00"/>
                </a:solidFill>
                <a:latin typeface="Audiowide" panose="02000503000000020004" pitchFamily="2" charset="0"/>
                <a:ea typeface="+mj-ea"/>
                <a:cs typeface="+mj-cs"/>
              </a:rPr>
              <a:t>ct</a:t>
            </a:r>
            <a:r>
              <a:rPr lang="en-US" sz="2800" b="1" dirty="0">
                <a:solidFill>
                  <a:srgbClr val="00CC00"/>
                </a:solidFill>
                <a:latin typeface="Audiowide" panose="02000503000000020004" pitchFamily="2" charset="0"/>
                <a:ea typeface="+mj-ea"/>
                <a:cs typeface="+mj-cs"/>
              </a:rPr>
              <a:t> 2020</a:t>
            </a:r>
          </a:p>
          <a:p>
            <a:endParaRPr lang="en-US" sz="2800" b="1" dirty="0">
              <a:solidFill>
                <a:schemeClr val="accent2">
                  <a:lumMod val="75000"/>
                </a:schemeClr>
              </a:solidFill>
              <a:latin typeface="Nasalization Rg" panose="02000505020000020004" pitchFamily="2" charset="0"/>
              <a:ea typeface="+mj-ea"/>
              <a:cs typeface="+mj-cs"/>
            </a:endParaRPr>
          </a:p>
        </p:txBody>
      </p:sp>
      <p:sp>
        <p:nvSpPr>
          <p:cNvPr id="7" name="Subtitle 2"/>
          <p:cNvSpPr txBox="1">
            <a:spLocks/>
          </p:cNvSpPr>
          <p:nvPr/>
        </p:nvSpPr>
        <p:spPr>
          <a:xfrm>
            <a:off x="6364941" y="5585011"/>
            <a:ext cx="2433918" cy="850153"/>
          </a:xfrm>
          <a:prstGeom prst="rect">
            <a:avLst/>
          </a:prstGeom>
          <a:ln>
            <a:noFill/>
          </a:ln>
          <a:effectLst/>
          <a:scene3d>
            <a:camera prst="orthographicFront"/>
            <a:lightRig rig="threePt" dir="t"/>
          </a:scene3d>
          <a:sp3d>
            <a:bevelT w="57150"/>
            <a:extrusionClr>
              <a:srgbClr val="FF0000"/>
            </a:extrusionClr>
            <a:contourClr>
              <a:srgbClr val="FF0000"/>
            </a:contourClr>
          </a:sp3d>
        </p:spPr>
        <p:txBody>
          <a:bodyPr vert="horz" lIns="91440" tIns="45720" rIns="91440" bIns="45720" rtlCol="0">
            <a:noAutofit/>
            <a:sp3d extrusionH="25400" contourW="6350">
              <a:bevelT w="50800" h="69850"/>
              <a:extrusionClr>
                <a:srgbClr val="FFFF00"/>
              </a:extrusionClr>
              <a:contourClr>
                <a:srgbClr val="FF0000"/>
              </a:contourClr>
            </a:sp3d>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endParaRPr lang="en-US" sz="1400" dirty="0">
              <a:solidFill>
                <a:schemeClr val="accent2">
                  <a:lumMod val="75000"/>
                </a:schemeClr>
              </a:solidFill>
              <a:ea typeface="+mj-ea"/>
              <a:cs typeface="+mj-cs"/>
            </a:endParaRPr>
          </a:p>
          <a:p>
            <a:pPr algn="r"/>
            <a:endParaRPr lang="en-US" sz="1400" dirty="0">
              <a:solidFill>
                <a:schemeClr val="accent2">
                  <a:lumMod val="75000"/>
                </a:schemeClr>
              </a:solidFill>
              <a:ea typeface="+mj-ea"/>
              <a:cs typeface="+mj-cs"/>
            </a:endParaRPr>
          </a:p>
          <a:p>
            <a:pPr algn="r">
              <a:spcBef>
                <a:spcPts val="0"/>
              </a:spcBef>
            </a:pPr>
            <a:r>
              <a:rPr lang="en-US" sz="1200" dirty="0">
                <a:ea typeface="+mj-ea"/>
                <a:cs typeface="+mj-cs"/>
              </a:rPr>
              <a:t>Randy Owen</a:t>
            </a:r>
          </a:p>
          <a:p>
            <a:pPr algn="r">
              <a:spcBef>
                <a:spcPts val="0"/>
              </a:spcBef>
            </a:pPr>
            <a:r>
              <a:rPr lang="en-US" sz="1200" dirty="0"/>
              <a:t>Updated: 21 Oct 2020</a:t>
            </a:r>
          </a:p>
        </p:txBody>
      </p:sp>
    </p:spTree>
    <p:extLst>
      <p:ext uri="{BB962C8B-B14F-4D97-AF65-F5344CB8AC3E}">
        <p14:creationId xmlns:p14="http://schemas.microsoft.com/office/powerpoint/2010/main" val="4138196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29704"/>
            <a:ext cx="7081661" cy="1325563"/>
          </a:xfrm>
        </p:spPr>
        <p:txBody>
          <a:bodyPr/>
          <a:lstStyle/>
          <a:p>
            <a:r>
              <a:rPr lang="en-US"/>
              <a:t>Info for Students (cont)</a:t>
            </a:r>
            <a:endParaRPr lang="en-US" dirty="0"/>
          </a:p>
        </p:txBody>
      </p:sp>
      <p:sp>
        <p:nvSpPr>
          <p:cNvPr id="3" name="Content Placeholder 2"/>
          <p:cNvSpPr>
            <a:spLocks noGrp="1"/>
          </p:cNvSpPr>
          <p:nvPr>
            <p:ph idx="1"/>
          </p:nvPr>
        </p:nvSpPr>
        <p:spPr>
          <a:xfrm>
            <a:off x="399393" y="1776247"/>
            <a:ext cx="8744607" cy="4824249"/>
          </a:xfrm>
        </p:spPr>
        <p:txBody>
          <a:bodyPr>
            <a:normAutofit fontScale="92500" lnSpcReduction="10000"/>
          </a:bodyPr>
          <a:lstStyle/>
          <a:p>
            <a:r>
              <a:rPr lang="en-US" sz="2000" b="1" u="sng" dirty="0"/>
              <a:t>Be sure all chase vehicles</a:t>
            </a:r>
            <a:r>
              <a:rPr lang="en-US" sz="2000" u="sng" dirty="0"/>
              <a:t> </a:t>
            </a:r>
            <a:r>
              <a:rPr lang="en-US" sz="2000" b="1" u="sng" dirty="0">
                <a:solidFill>
                  <a:srgbClr val="C00000"/>
                </a:solidFill>
                <a:effectLst>
                  <a:glow rad="139700">
                    <a:schemeClr val="accent4">
                      <a:satMod val="175000"/>
                      <a:alpha val="40000"/>
                    </a:schemeClr>
                  </a:glow>
                </a:effectLst>
              </a:rPr>
              <a:t>have a full tank of gas</a:t>
            </a:r>
            <a:r>
              <a:rPr lang="en-US" sz="2000" dirty="0"/>
              <a:t>.  </a:t>
            </a:r>
          </a:p>
          <a:p>
            <a:pPr marL="685800" lvl="2">
              <a:lnSpc>
                <a:spcPct val="95000"/>
              </a:lnSpc>
              <a:spcBef>
                <a:spcPts val="0"/>
              </a:spcBef>
            </a:pPr>
            <a:r>
              <a:rPr lang="en-US" sz="1800" dirty="0"/>
              <a:t>From preliminary predictions based on climatological data,  our balloons are  expected to go ~40 miles downrange. </a:t>
            </a:r>
          </a:p>
          <a:p>
            <a:pPr marL="685800" lvl="2">
              <a:lnSpc>
                <a:spcPct val="95000"/>
              </a:lnSpc>
              <a:spcBef>
                <a:spcPts val="0"/>
              </a:spcBef>
            </a:pPr>
            <a:r>
              <a:rPr lang="en-US" sz="1800" dirty="0"/>
              <a:t>Balloon landings take us to areas where fuel is not readily available.  If someone runs low on gas, they may miss out on some of the fun.</a:t>
            </a:r>
          </a:p>
          <a:p>
            <a:pPr>
              <a:spcBef>
                <a:spcPts val="1200"/>
              </a:spcBef>
            </a:pPr>
            <a:r>
              <a:rPr lang="en-US" sz="2000" dirty="0"/>
              <a:t>Please </a:t>
            </a:r>
            <a:r>
              <a:rPr lang="en-US" sz="2000" b="1" dirty="0">
                <a:solidFill>
                  <a:srgbClr val="C00000"/>
                </a:solidFill>
                <a:effectLst>
                  <a:glow rad="139700">
                    <a:schemeClr val="accent4">
                      <a:satMod val="175000"/>
                      <a:alpha val="40000"/>
                    </a:schemeClr>
                  </a:glow>
                </a:effectLst>
              </a:rPr>
              <a:t>drive carefully!</a:t>
            </a:r>
            <a:r>
              <a:rPr lang="en-US" sz="2000" dirty="0"/>
              <a:t>  </a:t>
            </a:r>
          </a:p>
          <a:p>
            <a:pPr marL="685800" lvl="2">
              <a:lnSpc>
                <a:spcPct val="95000"/>
              </a:lnSpc>
              <a:spcBef>
                <a:spcPts val="0"/>
              </a:spcBef>
            </a:pPr>
            <a:r>
              <a:rPr lang="en-US" sz="1800" dirty="0"/>
              <a:t>Farm vehicles and large trucks share the backroads, but sometimes they do not expect us out there.  Road shoulders may be soft and muddy, so it may be best to stick to the road bed when pulling over or turning around. </a:t>
            </a:r>
          </a:p>
          <a:p>
            <a:pPr marL="228600" lvl="1">
              <a:lnSpc>
                <a:spcPct val="95000"/>
              </a:lnSpc>
              <a:spcBef>
                <a:spcPts val="1200"/>
              </a:spcBef>
            </a:pPr>
            <a:r>
              <a:rPr lang="en-US" sz="2000" dirty="0"/>
              <a:t>We will be on rural DIRT ROADS </a:t>
            </a:r>
          </a:p>
          <a:p>
            <a:pPr marL="685800" lvl="2">
              <a:lnSpc>
                <a:spcPct val="95000"/>
              </a:lnSpc>
              <a:spcBef>
                <a:spcPts val="0"/>
              </a:spcBef>
            </a:pPr>
            <a:r>
              <a:rPr lang="en-US" sz="1800" dirty="0"/>
              <a:t>Plan accordingly when deciding who’s vehicle to take</a:t>
            </a:r>
          </a:p>
          <a:p>
            <a:pPr lvl="1">
              <a:lnSpc>
                <a:spcPct val="95000"/>
              </a:lnSpc>
              <a:spcBef>
                <a:spcPts val="0"/>
              </a:spcBef>
            </a:pPr>
            <a:r>
              <a:rPr lang="en-US" sz="2000" dirty="0"/>
              <a:t>If it’s dry </a:t>
            </a:r>
            <a:r>
              <a:rPr lang="en-US" sz="2000" dirty="0">
                <a:solidFill>
                  <a:srgbClr val="FF0000"/>
                </a:solidFill>
                <a:effectLst>
                  <a:outerShdw blurRad="38100" dist="38100" dir="2700000" algn="tl">
                    <a:srgbClr val="000000">
                      <a:alpha val="43137"/>
                    </a:srgbClr>
                  </a:outerShdw>
                </a:effectLst>
              </a:rPr>
              <a:t>visibility may be limited</a:t>
            </a:r>
            <a:r>
              <a:rPr lang="en-US" sz="2000" dirty="0"/>
              <a:t> due to dust thrown up by vehicles </a:t>
            </a:r>
          </a:p>
          <a:p>
            <a:pPr lvl="1">
              <a:lnSpc>
                <a:spcPct val="95000"/>
              </a:lnSpc>
              <a:spcBef>
                <a:spcPts val="0"/>
              </a:spcBef>
            </a:pPr>
            <a:r>
              <a:rPr lang="en-US" sz="2000" dirty="0"/>
              <a:t>PAY ATTENTION for stops</a:t>
            </a:r>
          </a:p>
          <a:p>
            <a:pPr lvl="1">
              <a:lnSpc>
                <a:spcPct val="95000"/>
              </a:lnSpc>
              <a:spcBef>
                <a:spcPts val="0"/>
              </a:spcBef>
            </a:pPr>
            <a:r>
              <a:rPr lang="en-US" sz="2000" dirty="0"/>
              <a:t>Do not drive too close</a:t>
            </a:r>
          </a:p>
          <a:p>
            <a:pPr lvl="1">
              <a:lnSpc>
                <a:spcPct val="95000"/>
              </a:lnSpc>
              <a:spcBef>
                <a:spcPts val="0"/>
              </a:spcBef>
            </a:pPr>
            <a:r>
              <a:rPr lang="en-US" sz="2000" dirty="0"/>
              <a:t>If you fall behind get on the radio and ask for leader to slow down</a:t>
            </a:r>
          </a:p>
          <a:p>
            <a:pPr lvl="2">
              <a:lnSpc>
                <a:spcPct val="95000"/>
              </a:lnSpc>
              <a:spcBef>
                <a:spcPts val="0"/>
              </a:spcBef>
            </a:pPr>
            <a:r>
              <a:rPr lang="en-US" sz="1600" dirty="0"/>
              <a:t>FRS radio may not have sufficient range to reach front car</a:t>
            </a:r>
          </a:p>
          <a:p>
            <a:pPr lvl="2">
              <a:lnSpc>
                <a:spcPct val="95000"/>
              </a:lnSpc>
              <a:spcBef>
                <a:spcPts val="0"/>
              </a:spcBef>
            </a:pPr>
            <a:r>
              <a:rPr lang="en-US" sz="1600" dirty="0"/>
              <a:t>Relay any communications to the front </a:t>
            </a:r>
          </a:p>
          <a:p>
            <a:pPr>
              <a:spcBef>
                <a:spcPts val="1200"/>
              </a:spcBef>
            </a:pPr>
            <a:r>
              <a:rPr lang="en-US" sz="2000" b="1" u="sng" dirty="0"/>
              <a:t>Be sure all chase vehicles</a:t>
            </a:r>
            <a:r>
              <a:rPr lang="en-US" sz="2000" u="sng" dirty="0"/>
              <a:t> </a:t>
            </a:r>
            <a:r>
              <a:rPr lang="en-US" sz="2000" b="1" u="sng" dirty="0">
                <a:solidFill>
                  <a:srgbClr val="C00000"/>
                </a:solidFill>
                <a:effectLst>
                  <a:glow rad="139700">
                    <a:schemeClr val="accent4">
                      <a:satMod val="175000"/>
                      <a:alpha val="40000"/>
                    </a:schemeClr>
                  </a:glow>
                </a:effectLst>
              </a:rPr>
              <a:t>have a full tank of gas</a:t>
            </a:r>
            <a:r>
              <a:rPr lang="en-US" sz="2000" b="1" dirty="0">
                <a:solidFill>
                  <a:srgbClr val="C00000"/>
                </a:solidFill>
                <a:effectLst>
                  <a:glow rad="139700">
                    <a:schemeClr val="accent4">
                      <a:satMod val="175000"/>
                      <a:alpha val="40000"/>
                    </a:schemeClr>
                  </a:glow>
                </a:effectLst>
              </a:rPr>
              <a:t> (yes, I know I am repeating myself)</a:t>
            </a:r>
            <a:endParaRPr lang="en-US" sz="2000" dirty="0"/>
          </a:p>
        </p:txBody>
      </p:sp>
      <p:sp>
        <p:nvSpPr>
          <p:cNvPr id="4" name="Footer Placeholder 3"/>
          <p:cNvSpPr>
            <a:spLocks noGrp="1"/>
          </p:cNvSpPr>
          <p:nvPr>
            <p:ph type="ftr" sz="quarter" idx="11"/>
          </p:nvPr>
        </p:nvSpPr>
        <p:spPr/>
        <p:txBody>
          <a:bodyPr/>
          <a:lstStyle/>
          <a:p>
            <a:r>
              <a:rPr lang="en-US"/>
              <a:t>HAB – 15 (&amp; 16) BalloonSat Launch Info</a:t>
            </a:r>
            <a:endParaRPr lang="en-US" dirty="0"/>
          </a:p>
        </p:txBody>
      </p:sp>
      <p:sp>
        <p:nvSpPr>
          <p:cNvPr id="5" name="Slide Number Placeholder 4"/>
          <p:cNvSpPr>
            <a:spLocks noGrp="1"/>
          </p:cNvSpPr>
          <p:nvPr>
            <p:ph type="sldNum" sz="quarter" idx="12"/>
          </p:nvPr>
        </p:nvSpPr>
        <p:spPr/>
        <p:txBody>
          <a:bodyPr/>
          <a:lstStyle/>
          <a:p>
            <a:fld id="{B1E8EF59-9F16-4045-8D24-4BEC833CDBE5}" type="slidenum">
              <a:rPr lang="en-US" smtClean="0"/>
              <a:pPr/>
              <a:t>10</a:t>
            </a:fld>
            <a:endParaRPr lang="en-US"/>
          </a:p>
        </p:txBody>
      </p:sp>
    </p:spTree>
    <p:extLst>
      <p:ext uri="{BB962C8B-B14F-4D97-AF65-F5344CB8AC3E}">
        <p14:creationId xmlns:p14="http://schemas.microsoft.com/office/powerpoint/2010/main" val="501245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49" y="1826981"/>
            <a:ext cx="7454194" cy="4740507"/>
          </a:xfrm>
        </p:spPr>
        <p:txBody>
          <a:bodyPr>
            <a:normAutofit lnSpcReduction="10000"/>
          </a:bodyPr>
          <a:lstStyle/>
          <a:p>
            <a:pPr lvl="1">
              <a:lnSpc>
                <a:spcPct val="100000"/>
              </a:lnSpc>
              <a:spcBef>
                <a:spcPts val="0"/>
              </a:spcBef>
            </a:pPr>
            <a:r>
              <a:rPr lang="en-US" sz="1800" b="1" dirty="0">
                <a:solidFill>
                  <a:srgbClr val="960000"/>
                </a:solidFill>
              </a:rPr>
              <a:t>Your Balloonsat</a:t>
            </a:r>
          </a:p>
          <a:p>
            <a:pPr lvl="1">
              <a:lnSpc>
                <a:spcPct val="100000"/>
              </a:lnSpc>
              <a:spcBef>
                <a:spcPts val="0"/>
              </a:spcBef>
            </a:pPr>
            <a:r>
              <a:rPr lang="en-US" sz="1800" b="1" dirty="0">
                <a:solidFill>
                  <a:srgbClr val="960000"/>
                </a:solidFill>
              </a:rPr>
              <a:t>Lunch and Snacks</a:t>
            </a:r>
          </a:p>
          <a:p>
            <a:pPr lvl="1">
              <a:lnSpc>
                <a:spcPct val="100000"/>
              </a:lnSpc>
              <a:spcBef>
                <a:spcPts val="0"/>
              </a:spcBef>
            </a:pPr>
            <a:r>
              <a:rPr lang="en-US" sz="1800" b="1" dirty="0">
                <a:solidFill>
                  <a:srgbClr val="960000"/>
                </a:solidFill>
              </a:rPr>
              <a:t>Water or drinks</a:t>
            </a:r>
          </a:p>
          <a:p>
            <a:pPr lvl="1">
              <a:lnSpc>
                <a:spcPct val="100000"/>
              </a:lnSpc>
              <a:spcBef>
                <a:spcPts val="0"/>
              </a:spcBef>
            </a:pPr>
            <a:r>
              <a:rPr lang="en-US" sz="1800" b="1" dirty="0">
                <a:solidFill>
                  <a:srgbClr val="960000"/>
                </a:solidFill>
              </a:rPr>
              <a:t>Paper map of Colorado</a:t>
            </a:r>
          </a:p>
          <a:p>
            <a:pPr lvl="2">
              <a:lnSpc>
                <a:spcPct val="100000"/>
              </a:lnSpc>
              <a:spcBef>
                <a:spcPts val="0"/>
              </a:spcBef>
            </a:pPr>
            <a:r>
              <a:rPr lang="en-US" altLang="en-US" sz="1600" dirty="0">
                <a:solidFill>
                  <a:srgbClr val="1155CC"/>
                </a:solidFill>
                <a:latin typeface="Calibri" panose="020F0502020204030204" pitchFamily="34" charset="0"/>
                <a:hlinkClick r:id="rId2"/>
              </a:rPr>
              <a:t>Good one</a:t>
            </a:r>
            <a:r>
              <a:rPr lang="en-US" altLang="en-US" sz="1600" dirty="0">
                <a:solidFill>
                  <a:srgbClr val="1155CC"/>
                </a:solidFill>
                <a:latin typeface="Calibri" panose="020F0502020204030204" pitchFamily="34" charset="0"/>
              </a:rPr>
              <a:t>s </a:t>
            </a:r>
            <a:r>
              <a:rPr lang="en-US" altLang="en-US" sz="1600" dirty="0">
                <a:solidFill>
                  <a:srgbClr val="1155CC"/>
                </a:solidFill>
                <a:latin typeface="Calibri" panose="020F0502020204030204" pitchFamily="34" charset="0"/>
                <a:sym typeface="Wingdings" panose="05000000000000000000" pitchFamily="2" charset="2"/>
              </a:rPr>
              <a:t></a:t>
            </a:r>
          </a:p>
          <a:p>
            <a:pPr marL="914400" lvl="2" indent="0">
              <a:lnSpc>
                <a:spcPct val="100000"/>
              </a:lnSpc>
              <a:spcBef>
                <a:spcPts val="0"/>
              </a:spcBef>
              <a:buNone/>
            </a:pPr>
            <a:r>
              <a:rPr lang="en-US" sz="1200" dirty="0"/>
              <a:t>Available  at Barnes and Noble </a:t>
            </a:r>
          </a:p>
          <a:p>
            <a:pPr marL="914400" lvl="2" indent="0">
              <a:lnSpc>
                <a:spcPct val="100000"/>
              </a:lnSpc>
              <a:spcBef>
                <a:spcPts val="0"/>
              </a:spcBef>
              <a:buNone/>
            </a:pPr>
            <a:r>
              <a:rPr lang="en-US" sz="1200" dirty="0"/>
              <a:t>and </a:t>
            </a:r>
            <a:r>
              <a:rPr lang="en-US" sz="1200" dirty="0" err="1"/>
              <a:t>Jax</a:t>
            </a:r>
            <a:r>
              <a:rPr lang="en-US" sz="1200" dirty="0"/>
              <a:t> Sporting Goods</a:t>
            </a:r>
            <a:endParaRPr lang="en-US" sz="1200" b="1" dirty="0">
              <a:solidFill>
                <a:srgbClr val="960000"/>
              </a:solidFill>
            </a:endParaRPr>
          </a:p>
          <a:p>
            <a:pPr lvl="1">
              <a:lnSpc>
                <a:spcPct val="100000"/>
              </a:lnSpc>
              <a:spcBef>
                <a:spcPts val="0"/>
              </a:spcBef>
            </a:pPr>
            <a:r>
              <a:rPr lang="en-US" sz="1800" b="1" dirty="0">
                <a:solidFill>
                  <a:srgbClr val="960000"/>
                </a:solidFill>
              </a:rPr>
              <a:t>Sturdy walking shoes - </a:t>
            </a:r>
            <a:r>
              <a:rPr lang="en-US" sz="1800" b="1" dirty="0">
                <a:solidFill>
                  <a:srgbClr val="960000"/>
                </a:solidFill>
                <a:effectLst>
                  <a:glow rad="139700">
                    <a:schemeClr val="accent4">
                      <a:satMod val="175000"/>
                      <a:alpha val="40000"/>
                    </a:schemeClr>
                  </a:glow>
                </a:effectLst>
              </a:rPr>
              <a:t>Tennis Shoes are Highly Discouraged </a:t>
            </a:r>
          </a:p>
          <a:p>
            <a:pPr lvl="2">
              <a:lnSpc>
                <a:spcPct val="100000"/>
              </a:lnSpc>
              <a:spcBef>
                <a:spcPts val="0"/>
              </a:spcBef>
            </a:pPr>
            <a:r>
              <a:rPr lang="en-US" sz="1400" dirty="0"/>
              <a:t>We may have to walk a mile or more on undeveloped prairie </a:t>
            </a:r>
          </a:p>
          <a:p>
            <a:pPr lvl="2">
              <a:lnSpc>
                <a:spcPct val="100000"/>
              </a:lnSpc>
              <a:spcBef>
                <a:spcPts val="0"/>
              </a:spcBef>
            </a:pPr>
            <a:r>
              <a:rPr lang="en-US" sz="1400" dirty="0"/>
              <a:t>Barb wire, water run off gullies, animal burrows, cow pies</a:t>
            </a:r>
          </a:p>
          <a:p>
            <a:pPr lvl="1">
              <a:lnSpc>
                <a:spcPct val="100000"/>
              </a:lnSpc>
              <a:spcBef>
                <a:spcPts val="0"/>
              </a:spcBef>
            </a:pPr>
            <a:r>
              <a:rPr lang="en-US" sz="1800" b="1" dirty="0">
                <a:solidFill>
                  <a:srgbClr val="960000"/>
                </a:solidFill>
              </a:rPr>
              <a:t>Sunscreen</a:t>
            </a:r>
          </a:p>
          <a:p>
            <a:pPr lvl="1">
              <a:lnSpc>
                <a:spcPct val="100000"/>
              </a:lnSpc>
              <a:spcBef>
                <a:spcPts val="0"/>
              </a:spcBef>
            </a:pPr>
            <a:r>
              <a:rPr lang="en-US" sz="1800" dirty="0"/>
              <a:t>FRS Radio for caravan communications (we provide these, but if you have one feel free to bring it)</a:t>
            </a:r>
          </a:p>
          <a:p>
            <a:pPr lvl="1">
              <a:lnSpc>
                <a:spcPct val="100000"/>
              </a:lnSpc>
              <a:spcBef>
                <a:spcPts val="0"/>
              </a:spcBef>
            </a:pPr>
            <a:r>
              <a:rPr lang="en-US" sz="1800" dirty="0"/>
              <a:t>Rain gear</a:t>
            </a:r>
          </a:p>
          <a:p>
            <a:pPr lvl="1">
              <a:lnSpc>
                <a:spcPct val="100000"/>
              </a:lnSpc>
              <a:spcBef>
                <a:spcPts val="0"/>
              </a:spcBef>
            </a:pPr>
            <a:r>
              <a:rPr lang="en-US" sz="1800" dirty="0"/>
              <a:t>Binoculars</a:t>
            </a:r>
          </a:p>
          <a:p>
            <a:pPr lvl="1">
              <a:lnSpc>
                <a:spcPct val="100000"/>
              </a:lnSpc>
              <a:spcBef>
                <a:spcPts val="0"/>
              </a:spcBef>
            </a:pPr>
            <a:r>
              <a:rPr lang="en-US" sz="1800" dirty="0"/>
              <a:t>Cameras – take lots of pictures and videos!</a:t>
            </a:r>
          </a:p>
          <a:p>
            <a:pPr lvl="1">
              <a:lnSpc>
                <a:spcPct val="100000"/>
              </a:lnSpc>
              <a:spcBef>
                <a:spcPts val="0"/>
              </a:spcBef>
            </a:pPr>
            <a:r>
              <a:rPr lang="en-US" sz="1800" dirty="0"/>
              <a:t>Extra batteries</a:t>
            </a:r>
          </a:p>
          <a:p>
            <a:pPr lvl="1">
              <a:lnSpc>
                <a:spcPct val="100000"/>
              </a:lnSpc>
              <a:spcBef>
                <a:spcPts val="0"/>
              </a:spcBef>
            </a:pPr>
            <a:r>
              <a:rPr lang="en-US" sz="1800" dirty="0"/>
              <a:t>Cell phone chargers</a:t>
            </a:r>
          </a:p>
          <a:p>
            <a:pPr lvl="1">
              <a:lnSpc>
                <a:spcPct val="100000"/>
              </a:lnSpc>
              <a:spcBef>
                <a:spcPts val="0"/>
              </a:spcBef>
            </a:pPr>
            <a:r>
              <a:rPr lang="en-US" sz="1800" dirty="0"/>
              <a:t>Most of all bring a good supply of fun and an interest in science!</a:t>
            </a:r>
          </a:p>
        </p:txBody>
      </p:sp>
      <p:sp>
        <p:nvSpPr>
          <p:cNvPr id="2" name="Title 1"/>
          <p:cNvSpPr>
            <a:spLocks noGrp="1"/>
          </p:cNvSpPr>
          <p:nvPr>
            <p:ph type="title"/>
          </p:nvPr>
        </p:nvSpPr>
        <p:spPr>
          <a:xfrm>
            <a:off x="458288" y="77296"/>
            <a:ext cx="7081661" cy="1325563"/>
          </a:xfrm>
        </p:spPr>
        <p:txBody>
          <a:bodyPr/>
          <a:lstStyle/>
          <a:p>
            <a:r>
              <a:rPr lang="en-US" dirty="0"/>
              <a:t>Things to bring:</a:t>
            </a:r>
          </a:p>
        </p:txBody>
      </p:sp>
      <p:sp>
        <p:nvSpPr>
          <p:cNvPr id="4" name="Footer Placeholder 3"/>
          <p:cNvSpPr>
            <a:spLocks noGrp="1"/>
          </p:cNvSpPr>
          <p:nvPr>
            <p:ph type="ftr" sz="quarter" idx="11"/>
          </p:nvPr>
        </p:nvSpPr>
        <p:spPr/>
        <p:txBody>
          <a:bodyPr/>
          <a:lstStyle/>
          <a:p>
            <a:r>
              <a:rPr lang="en-US"/>
              <a:t>HAB – 15 (&amp; 16) BalloonSat Launch Info</a:t>
            </a:r>
          </a:p>
        </p:txBody>
      </p:sp>
      <p:sp>
        <p:nvSpPr>
          <p:cNvPr id="5" name="Slide Number Placeholder 4"/>
          <p:cNvSpPr>
            <a:spLocks noGrp="1"/>
          </p:cNvSpPr>
          <p:nvPr>
            <p:ph type="sldNum" sz="quarter" idx="12"/>
          </p:nvPr>
        </p:nvSpPr>
        <p:spPr/>
        <p:txBody>
          <a:bodyPr/>
          <a:lstStyle/>
          <a:p>
            <a:fld id="{B1E8EF59-9F16-4045-8D24-4BEC833CDBE5}" type="slidenum">
              <a:rPr lang="en-US" smtClean="0"/>
              <a:pPr/>
              <a:t>11</a:t>
            </a:fld>
            <a:endParaRPr lang="en-US"/>
          </a:p>
        </p:txBody>
      </p:sp>
      <p:sp>
        <p:nvSpPr>
          <p:cNvPr id="7" name="Rectangle 2"/>
          <p:cNvSpPr>
            <a:spLocks noChangeArrowheads="1"/>
          </p:cNvSpPr>
          <p:nvPr/>
        </p:nvSpPr>
        <p:spPr bwMode="auto">
          <a:xfrm>
            <a:off x="0" y="-184666"/>
            <a:ext cx="914400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 name="Group 12"/>
          <p:cNvGrpSpPr/>
          <p:nvPr/>
        </p:nvGrpSpPr>
        <p:grpSpPr>
          <a:xfrm>
            <a:off x="3708152" y="1146433"/>
            <a:ext cx="2873100" cy="2103121"/>
            <a:chOff x="3786780" y="2363617"/>
            <a:chExt cx="2873100" cy="2103121"/>
          </a:xfrm>
        </p:grpSpPr>
        <p:grpSp>
          <p:nvGrpSpPr>
            <p:cNvPr id="11" name="Group 10"/>
            <p:cNvGrpSpPr/>
            <p:nvPr/>
          </p:nvGrpSpPr>
          <p:grpSpPr>
            <a:xfrm>
              <a:off x="3786780" y="2363618"/>
              <a:ext cx="1280160" cy="2103120"/>
              <a:chOff x="3786780" y="2363618"/>
              <a:chExt cx="1280160" cy="2103120"/>
            </a:xfrm>
          </p:grpSpPr>
          <p:sp>
            <p:nvSpPr>
              <p:cNvPr id="9" name="TextBox 8"/>
              <p:cNvSpPr txBox="1"/>
              <p:nvPr/>
            </p:nvSpPr>
            <p:spPr>
              <a:xfrm>
                <a:off x="3786780" y="2363618"/>
                <a:ext cx="1280160" cy="210312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nchor="b">
                <a:noAutofit/>
              </a:bodyPr>
              <a:lstStyle/>
              <a:p>
                <a:pPr algn="ctr"/>
                <a:endParaRPr lang="en-US" sz="1200" b="1" dirty="0"/>
              </a:p>
              <a:p>
                <a:pPr algn="ctr"/>
                <a:endParaRPr lang="en-US" sz="1200" b="1" dirty="0"/>
              </a:p>
              <a:p>
                <a:pPr algn="ctr"/>
                <a:endParaRPr lang="en-US" sz="1200" b="1" dirty="0"/>
              </a:p>
              <a:p>
                <a:pPr algn="ctr"/>
                <a:endParaRPr lang="en-US" sz="1200" b="1" dirty="0"/>
              </a:p>
              <a:p>
                <a:pPr algn="ctr"/>
                <a:endParaRPr lang="en-US" sz="1200" b="1" dirty="0"/>
              </a:p>
              <a:p>
                <a:pPr algn="ctr"/>
                <a:endParaRPr lang="en-US" sz="1200" b="1" dirty="0"/>
              </a:p>
              <a:p>
                <a:pPr algn="ctr"/>
                <a:endParaRPr lang="en-US" sz="1200" b="1" dirty="0"/>
              </a:p>
              <a:p>
                <a:pPr algn="ctr"/>
                <a:endParaRPr lang="en-US" sz="1200" b="1" dirty="0"/>
              </a:p>
              <a:p>
                <a:pPr algn="ctr"/>
                <a:r>
                  <a:rPr lang="en-US" sz="1200" b="1" dirty="0"/>
                  <a:t>Colorado Benchmark Road &amp; Recreation Atlas</a:t>
                </a:r>
              </a:p>
            </p:txBody>
          </p:sp>
          <p:pic>
            <p:nvPicPr>
              <p:cNvPr id="8" name="Picture 7"/>
              <p:cNvPicPr>
                <a:picLocks noChangeAspect="1"/>
              </p:cNvPicPr>
              <p:nvPr/>
            </p:nvPicPr>
            <p:blipFill>
              <a:blip r:embed="rId3"/>
              <a:stretch>
                <a:fillRect/>
              </a:stretch>
            </p:blipFill>
            <p:spPr>
              <a:xfrm>
                <a:off x="3969660" y="2401546"/>
                <a:ext cx="914400" cy="1294108"/>
              </a:xfrm>
              <a:prstGeom prst="rect">
                <a:avLst/>
              </a:prstGeom>
              <a:effectLst>
                <a:outerShdw blurRad="50800" dist="38100" dir="2700000" algn="tl" rotWithShape="0">
                  <a:prstClr val="black">
                    <a:alpha val="40000"/>
                  </a:prstClr>
                </a:outerShdw>
              </a:effectLst>
            </p:spPr>
          </p:pic>
        </p:grpSp>
        <p:grpSp>
          <p:nvGrpSpPr>
            <p:cNvPr id="12" name="Group 11"/>
            <p:cNvGrpSpPr/>
            <p:nvPr/>
          </p:nvGrpSpPr>
          <p:grpSpPr>
            <a:xfrm>
              <a:off x="5379720" y="2363617"/>
              <a:ext cx="1280160" cy="2103120"/>
              <a:chOff x="5379720" y="2363617"/>
              <a:chExt cx="1280160" cy="2103120"/>
            </a:xfrm>
          </p:grpSpPr>
          <p:sp>
            <p:nvSpPr>
              <p:cNvPr id="10" name="TextBox 9"/>
              <p:cNvSpPr txBox="1"/>
              <p:nvPr/>
            </p:nvSpPr>
            <p:spPr>
              <a:xfrm>
                <a:off x="5379720" y="2363617"/>
                <a:ext cx="1280160" cy="210312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nchor="b">
                <a:noAutofit/>
              </a:bodyPr>
              <a:lstStyle/>
              <a:p>
                <a:pPr algn="ctr"/>
                <a:endParaRPr lang="en-US" sz="1200" b="1" dirty="0"/>
              </a:p>
              <a:p>
                <a:pPr algn="ctr"/>
                <a:endParaRPr lang="en-US" sz="1200" b="1" dirty="0"/>
              </a:p>
              <a:p>
                <a:pPr algn="ctr"/>
                <a:endParaRPr lang="en-US" sz="1200" b="1" dirty="0"/>
              </a:p>
              <a:p>
                <a:pPr algn="ctr"/>
                <a:endParaRPr lang="en-US" sz="1200" b="1" dirty="0"/>
              </a:p>
              <a:p>
                <a:pPr algn="ctr"/>
                <a:endParaRPr lang="en-US" sz="1200" b="1" dirty="0"/>
              </a:p>
              <a:p>
                <a:pPr algn="ctr"/>
                <a:endParaRPr lang="en-US" sz="1200" b="1" dirty="0"/>
              </a:p>
              <a:p>
                <a:pPr algn="ctr"/>
                <a:endParaRPr lang="en-US" sz="1200" b="1" dirty="0"/>
              </a:p>
              <a:p>
                <a:pPr algn="ctr"/>
                <a:endParaRPr lang="en-US" sz="1200" b="1" dirty="0"/>
              </a:p>
              <a:p>
                <a:pPr algn="ctr"/>
                <a:r>
                  <a:rPr lang="en-US" sz="1200" b="1" dirty="0"/>
                  <a:t>Colorado Atlas &amp; Gazetteer </a:t>
                </a:r>
              </a:p>
              <a:p>
                <a:pPr algn="ctr"/>
                <a:r>
                  <a:rPr lang="en-US" sz="1100" dirty="0"/>
                  <a:t>by </a:t>
                </a:r>
                <a:r>
                  <a:rPr lang="en-US" sz="900" dirty="0" err="1">
                    <a:hlinkClick r:id="rId4"/>
                  </a:rPr>
                  <a:t>DeLorme</a:t>
                </a:r>
                <a:r>
                  <a:rPr lang="en-US" sz="900" dirty="0">
                    <a:hlinkClick r:id="rId4"/>
                  </a:rPr>
                  <a:t> Mapping Company</a:t>
                </a:r>
                <a:endParaRPr lang="en-US" sz="900" dirty="0"/>
              </a:p>
            </p:txBody>
          </p:sp>
          <p:pic>
            <p:nvPicPr>
              <p:cNvPr id="1026" name="Picture 2" descr="https://images-na.ssl-images-amazon.com/images/I/51IRXfJplBL._SX349_BO1,204,203,200_.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2600" y="2401546"/>
                <a:ext cx="914400" cy="129995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281004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HAB – 15 (&amp; 16) BalloonSat Launch Info</a:t>
            </a:r>
            <a:endParaRPr lang="en-US" dirty="0"/>
          </a:p>
        </p:txBody>
      </p:sp>
      <p:sp>
        <p:nvSpPr>
          <p:cNvPr id="5" name="Slide Number Placeholder 4"/>
          <p:cNvSpPr>
            <a:spLocks noGrp="1"/>
          </p:cNvSpPr>
          <p:nvPr>
            <p:ph type="sldNum" sz="quarter" idx="12"/>
          </p:nvPr>
        </p:nvSpPr>
        <p:spPr/>
        <p:txBody>
          <a:bodyPr/>
          <a:lstStyle/>
          <a:p>
            <a:fld id="{B1E8EF59-9F16-4045-8D24-4BEC833CDBE5}" type="slidenum">
              <a:rPr lang="en-US" smtClean="0"/>
              <a:pPr/>
              <a:t>12</a:t>
            </a:fld>
            <a:endParaRPr lang="en-US"/>
          </a:p>
        </p:txBody>
      </p:sp>
      <p:pic>
        <p:nvPicPr>
          <p:cNvPr id="6" name="Picture 5">
            <a:extLst>
              <a:ext uri="{FF2B5EF4-FFF2-40B4-BE49-F238E27FC236}">
                <a16:creationId xmlns:a16="http://schemas.microsoft.com/office/drawing/2014/main" id="{88BC7428-AF40-4C14-AC16-68D179CB0359}"/>
              </a:ext>
            </a:extLst>
          </p:cNvPr>
          <p:cNvPicPr>
            <a:picLocks noChangeAspect="1"/>
          </p:cNvPicPr>
          <p:nvPr/>
        </p:nvPicPr>
        <p:blipFill>
          <a:blip r:embed="rId2"/>
          <a:stretch>
            <a:fillRect/>
          </a:stretch>
        </p:blipFill>
        <p:spPr>
          <a:xfrm>
            <a:off x="4073162" y="1878242"/>
            <a:ext cx="4948520" cy="2966132"/>
          </a:xfrm>
          <a:prstGeom prst="rect">
            <a:avLst/>
          </a:prstGeom>
          <a:ln w="28575">
            <a:solidFill>
              <a:schemeClr val="accent1">
                <a:lumMod val="50000"/>
              </a:schemeClr>
            </a:solidFill>
          </a:ln>
          <a:effectLst>
            <a:outerShdw blurRad="50800" dist="38100" dir="2700000" algn="tl" rotWithShape="0">
              <a:prstClr val="black">
                <a:alpha val="40000"/>
              </a:prstClr>
            </a:outerShdw>
          </a:effectLst>
        </p:spPr>
      </p:pic>
      <p:sp>
        <p:nvSpPr>
          <p:cNvPr id="3" name="Content Placeholder 2"/>
          <p:cNvSpPr>
            <a:spLocks noGrp="1"/>
          </p:cNvSpPr>
          <p:nvPr>
            <p:ph idx="1"/>
          </p:nvPr>
        </p:nvSpPr>
        <p:spPr>
          <a:xfrm>
            <a:off x="389106" y="1878242"/>
            <a:ext cx="3842426" cy="3374694"/>
          </a:xfrm>
          <a:ln w="28575">
            <a:noFill/>
          </a:ln>
          <a:effectLst/>
        </p:spPr>
        <p:txBody>
          <a:bodyPr>
            <a:normAutofit/>
          </a:bodyPr>
          <a:lstStyle/>
          <a:p>
            <a:pPr>
              <a:lnSpc>
                <a:spcPct val="130000"/>
              </a:lnSpc>
              <a:spcBef>
                <a:spcPts val="0"/>
              </a:spcBef>
              <a:spcAft>
                <a:spcPts val="600"/>
              </a:spcAft>
            </a:pPr>
            <a:r>
              <a:rPr lang="en-US" sz="2400" dirty="0"/>
              <a:t>Tracking the balloon  on the Internet</a:t>
            </a:r>
          </a:p>
          <a:p>
            <a:pPr>
              <a:lnSpc>
                <a:spcPct val="120000"/>
              </a:lnSpc>
              <a:spcBef>
                <a:spcPts val="0"/>
              </a:spcBef>
              <a:spcAft>
                <a:spcPts val="600"/>
              </a:spcAft>
            </a:pPr>
            <a:r>
              <a:rPr lang="en-US" sz="2400" dirty="0"/>
              <a:t>The EOSS-303 (&amp;304) balloon positions should be visible on the internet at (load on your phones):</a:t>
            </a:r>
          </a:p>
          <a:p>
            <a:pPr marL="457200" lvl="1" indent="0">
              <a:lnSpc>
                <a:spcPct val="120000"/>
              </a:lnSpc>
              <a:spcBef>
                <a:spcPts val="0"/>
              </a:spcBef>
              <a:buNone/>
              <a:tabLst>
                <a:tab pos="973138" algn="l"/>
              </a:tabLst>
            </a:pPr>
            <a:r>
              <a:rPr lang="en-US" sz="1800" dirty="0">
                <a:solidFill>
                  <a:schemeClr val="accent1">
                    <a:lumMod val="75000"/>
                  </a:schemeClr>
                </a:solidFill>
                <a:hlinkClick r:id="rId3"/>
              </a:rPr>
              <a:t>www.wxqa.com/sss/balon1.cgi</a:t>
            </a:r>
            <a:r>
              <a:rPr lang="en-US" sz="1800" dirty="0">
                <a:solidFill>
                  <a:schemeClr val="accent1">
                    <a:lumMod val="75000"/>
                  </a:schemeClr>
                </a:solidFill>
              </a:rPr>
              <a:t> </a:t>
            </a:r>
          </a:p>
        </p:txBody>
      </p:sp>
      <p:sp>
        <p:nvSpPr>
          <p:cNvPr id="8" name="Content Placeholder 2">
            <a:extLst>
              <a:ext uri="{FF2B5EF4-FFF2-40B4-BE49-F238E27FC236}">
                <a16:creationId xmlns:a16="http://schemas.microsoft.com/office/drawing/2014/main" id="{3717948E-67F5-49D3-9CBB-3EB3A509F257}"/>
              </a:ext>
            </a:extLst>
          </p:cNvPr>
          <p:cNvSpPr txBox="1">
            <a:spLocks/>
          </p:cNvSpPr>
          <p:nvPr/>
        </p:nvSpPr>
        <p:spPr>
          <a:xfrm>
            <a:off x="97503" y="5252489"/>
            <a:ext cx="8804217" cy="1286424"/>
          </a:xfrm>
          <a:prstGeom prst="rect">
            <a:avLst/>
          </a:prstGeom>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a:lnSpc>
                <a:spcPct val="100000"/>
              </a:lnSpc>
              <a:spcBef>
                <a:spcPts val="0"/>
              </a:spcBef>
              <a:spcAft>
                <a:spcPts val="600"/>
              </a:spcAft>
            </a:pPr>
            <a:r>
              <a:rPr lang="en-US" sz="2000" dirty="0"/>
              <a:t>Anyone interested can watch from home or from their cars if they have data coverage. Recommend that you preload the balloons before Saturday</a:t>
            </a:r>
          </a:p>
          <a:p>
            <a:pPr>
              <a:lnSpc>
                <a:spcPct val="100000"/>
              </a:lnSpc>
              <a:spcBef>
                <a:spcPts val="600"/>
              </a:spcBef>
            </a:pPr>
            <a:r>
              <a:rPr lang="en-US" sz="2000" dirty="0"/>
              <a:t>Cell phone coverage may be intermittent or unavailable. </a:t>
            </a:r>
          </a:p>
        </p:txBody>
      </p:sp>
      <p:sp>
        <p:nvSpPr>
          <p:cNvPr id="2" name="Title 1"/>
          <p:cNvSpPr>
            <a:spLocks noGrp="1"/>
          </p:cNvSpPr>
          <p:nvPr>
            <p:ph type="title"/>
          </p:nvPr>
        </p:nvSpPr>
        <p:spPr>
          <a:xfrm>
            <a:off x="719846" y="223011"/>
            <a:ext cx="4445541" cy="1372325"/>
          </a:xfrm>
        </p:spPr>
        <p:txBody>
          <a:bodyPr>
            <a:normAutofit fontScale="90000"/>
          </a:bodyPr>
          <a:lstStyle/>
          <a:p>
            <a:pPr>
              <a:spcBef>
                <a:spcPts val="0"/>
              </a:spcBef>
            </a:pPr>
            <a:r>
              <a:rPr lang="en-US" dirty="0"/>
              <a:t>Tracking the balloon </a:t>
            </a:r>
            <a:br>
              <a:rPr lang="en-US" dirty="0"/>
            </a:br>
            <a:r>
              <a:rPr lang="en-US" dirty="0"/>
              <a:t>on the Internet</a:t>
            </a:r>
          </a:p>
        </p:txBody>
      </p:sp>
    </p:spTree>
    <p:extLst>
      <p:ext uri="{BB962C8B-B14F-4D97-AF65-F5344CB8AC3E}">
        <p14:creationId xmlns:p14="http://schemas.microsoft.com/office/powerpoint/2010/main" val="2632170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Friends and Family</a:t>
            </a:r>
          </a:p>
        </p:txBody>
      </p:sp>
      <p:sp>
        <p:nvSpPr>
          <p:cNvPr id="3" name="Content Placeholder 2"/>
          <p:cNvSpPr>
            <a:spLocks noGrp="1"/>
          </p:cNvSpPr>
          <p:nvPr>
            <p:ph idx="1"/>
          </p:nvPr>
        </p:nvSpPr>
        <p:spPr>
          <a:xfrm>
            <a:off x="628649" y="2107883"/>
            <a:ext cx="7621971" cy="4127446"/>
          </a:xfrm>
        </p:spPr>
        <p:txBody>
          <a:bodyPr>
            <a:normAutofit/>
          </a:bodyPr>
          <a:lstStyle/>
          <a:p>
            <a:r>
              <a:rPr lang="en-US" dirty="0"/>
              <a:t>Invite whomever you like to come to the launch and recovery </a:t>
            </a:r>
          </a:p>
          <a:p>
            <a:r>
              <a:rPr lang="en-US" u="sng" dirty="0"/>
              <a:t>Children must be supervised</a:t>
            </a:r>
            <a:r>
              <a:rPr lang="en-US" dirty="0"/>
              <a:t>, so if you bring a child also bring someone to watch them while you are busy getting your Balloonsat ready to fly</a:t>
            </a:r>
          </a:p>
          <a:p>
            <a:r>
              <a:rPr lang="en-US" dirty="0"/>
              <a:t>Be sure to give everyone the web info for tracking from home too</a:t>
            </a:r>
            <a:endParaRPr lang="en-US" sz="2000" dirty="0"/>
          </a:p>
        </p:txBody>
      </p:sp>
      <p:sp>
        <p:nvSpPr>
          <p:cNvPr id="4" name="Footer Placeholder 3"/>
          <p:cNvSpPr>
            <a:spLocks noGrp="1"/>
          </p:cNvSpPr>
          <p:nvPr>
            <p:ph type="ftr" sz="quarter" idx="11"/>
          </p:nvPr>
        </p:nvSpPr>
        <p:spPr/>
        <p:txBody>
          <a:bodyPr/>
          <a:lstStyle/>
          <a:p>
            <a:r>
              <a:rPr lang="en-US"/>
              <a:t>HAB – 15 (&amp; 16) BalloonSat Launch Info</a:t>
            </a:r>
          </a:p>
        </p:txBody>
      </p:sp>
      <p:sp>
        <p:nvSpPr>
          <p:cNvPr id="5" name="Slide Number Placeholder 4"/>
          <p:cNvSpPr>
            <a:spLocks noGrp="1"/>
          </p:cNvSpPr>
          <p:nvPr>
            <p:ph type="sldNum" sz="quarter" idx="12"/>
          </p:nvPr>
        </p:nvSpPr>
        <p:spPr/>
        <p:txBody>
          <a:bodyPr/>
          <a:lstStyle/>
          <a:p>
            <a:fld id="{B1E8EF59-9F16-4045-8D24-4BEC833CDBE5}" type="slidenum">
              <a:rPr lang="en-US" smtClean="0"/>
              <a:pPr/>
              <a:t>13</a:t>
            </a:fld>
            <a:endParaRPr lang="en-US"/>
          </a:p>
        </p:txBody>
      </p:sp>
    </p:spTree>
    <p:extLst>
      <p:ext uri="{BB962C8B-B14F-4D97-AF65-F5344CB8AC3E}">
        <p14:creationId xmlns:p14="http://schemas.microsoft.com/office/powerpoint/2010/main" val="2518293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466354"/>
            <a:ext cx="5402499" cy="1325563"/>
          </a:xfrm>
        </p:spPr>
        <p:txBody>
          <a:bodyPr/>
          <a:lstStyle/>
          <a:p>
            <a:r>
              <a:rPr lang="en-US" b="1" dirty="0">
                <a:effectLst>
                  <a:outerShdw blurRad="38100" dist="38100" dir="2700000" algn="tl">
                    <a:srgbClr val="000000">
                      <a:alpha val="43137"/>
                    </a:srgbClr>
                  </a:outerShdw>
                </a:effectLst>
              </a:rPr>
              <a:t>Recovery</a:t>
            </a:r>
          </a:p>
        </p:txBody>
      </p:sp>
      <p:sp>
        <p:nvSpPr>
          <p:cNvPr id="4" name="Footer Placeholder 3"/>
          <p:cNvSpPr>
            <a:spLocks noGrp="1"/>
          </p:cNvSpPr>
          <p:nvPr>
            <p:ph type="ftr" sz="quarter" idx="11"/>
          </p:nvPr>
        </p:nvSpPr>
        <p:spPr/>
        <p:txBody>
          <a:bodyPr/>
          <a:lstStyle/>
          <a:p>
            <a:r>
              <a:rPr lang="en-US"/>
              <a:t>HAB – 15 (&amp; 16) BalloonSat Launch Info</a:t>
            </a:r>
            <a:endParaRPr lang="en-US" dirty="0"/>
          </a:p>
        </p:txBody>
      </p:sp>
      <p:sp>
        <p:nvSpPr>
          <p:cNvPr id="5" name="Slide Number Placeholder 4"/>
          <p:cNvSpPr>
            <a:spLocks noGrp="1"/>
          </p:cNvSpPr>
          <p:nvPr>
            <p:ph type="sldNum" sz="quarter" idx="12"/>
          </p:nvPr>
        </p:nvSpPr>
        <p:spPr/>
        <p:txBody>
          <a:bodyPr/>
          <a:lstStyle/>
          <a:p>
            <a:fld id="{B1E8EF59-9F16-4045-8D24-4BEC833CDBE5}" type="slidenum">
              <a:rPr lang="en-US" smtClean="0"/>
              <a:pPr/>
              <a:t>14</a:t>
            </a:fld>
            <a:endParaRPr lang="en-US"/>
          </a:p>
        </p:txBody>
      </p:sp>
      <p:sp>
        <p:nvSpPr>
          <p:cNvPr id="10" name="Content Placeholder 9">
            <a:extLst>
              <a:ext uri="{FF2B5EF4-FFF2-40B4-BE49-F238E27FC236}">
                <a16:creationId xmlns:a16="http://schemas.microsoft.com/office/drawing/2014/main" id="{4976EEE0-61DE-4F00-8AAC-319A4512A23D}"/>
              </a:ext>
            </a:extLst>
          </p:cNvPr>
          <p:cNvSpPr>
            <a:spLocks noGrp="1"/>
          </p:cNvSpPr>
          <p:nvPr>
            <p:ph idx="1"/>
          </p:nvPr>
        </p:nvSpPr>
        <p:spPr>
          <a:xfrm>
            <a:off x="628650" y="1825625"/>
            <a:ext cx="7454194" cy="4530726"/>
          </a:xfrm>
        </p:spPr>
        <p:txBody>
          <a:bodyPr>
            <a:normAutofit fontScale="92500" lnSpcReduction="10000"/>
          </a:bodyPr>
          <a:lstStyle/>
          <a:p>
            <a:pPr lvl="0">
              <a:lnSpc>
                <a:spcPct val="100000"/>
              </a:lnSpc>
              <a:spcBef>
                <a:spcPts val="600"/>
              </a:spcBef>
            </a:pPr>
            <a:r>
              <a:rPr lang="en-US" sz="2400" dirty="0"/>
              <a:t>We will try form up shortly after launch (20 – 25 minutes)  and proceed to the field.  </a:t>
            </a:r>
          </a:p>
          <a:p>
            <a:pPr lvl="1">
              <a:lnSpc>
                <a:spcPct val="100000"/>
              </a:lnSpc>
              <a:spcBef>
                <a:spcPts val="600"/>
              </a:spcBef>
              <a:spcAft>
                <a:spcPts val="600"/>
              </a:spcAft>
            </a:pPr>
            <a:r>
              <a:rPr lang="en-US" sz="1800" dirty="0"/>
              <a:t>I will hand out FRS radios (one per car) and maps.  </a:t>
            </a:r>
          </a:p>
          <a:p>
            <a:pPr lvl="0">
              <a:lnSpc>
                <a:spcPct val="100000"/>
              </a:lnSpc>
              <a:spcBef>
                <a:spcPts val="600"/>
              </a:spcBef>
            </a:pPr>
            <a:r>
              <a:rPr lang="en-US" sz="2400" dirty="0"/>
              <a:t>An EOSS member will lead the payload recovery caravan into the field</a:t>
            </a:r>
            <a:r>
              <a:rPr lang="en-US" sz="2400" dirty="0">
                <a:solidFill>
                  <a:prstClr val="black"/>
                </a:solidFill>
              </a:rPr>
              <a:t>.  EOSS will attempt to guide and maintain everyone following  </a:t>
            </a:r>
          </a:p>
          <a:p>
            <a:pPr marL="0" lvl="0" indent="0">
              <a:lnSpc>
                <a:spcPct val="120000"/>
              </a:lnSpc>
              <a:spcBef>
                <a:spcPts val="0"/>
              </a:spcBef>
              <a:buNone/>
            </a:pPr>
            <a:r>
              <a:rPr lang="en-US" sz="2400" dirty="0">
                <a:solidFill>
                  <a:prstClr val="black"/>
                </a:solidFill>
              </a:rPr>
              <a:t>			 - or -</a:t>
            </a:r>
          </a:p>
          <a:p>
            <a:pPr>
              <a:lnSpc>
                <a:spcPct val="100000"/>
              </a:lnSpc>
              <a:spcBef>
                <a:spcPts val="600"/>
              </a:spcBef>
            </a:pPr>
            <a:r>
              <a:rPr lang="en-US" sz="2400" dirty="0"/>
              <a:t>We will meet at a specific location and time (Rally Point) </a:t>
            </a:r>
          </a:p>
          <a:p>
            <a:pPr>
              <a:lnSpc>
                <a:spcPct val="100000"/>
              </a:lnSpc>
              <a:spcBef>
                <a:spcPts val="600"/>
              </a:spcBef>
            </a:pPr>
            <a:endParaRPr lang="en-US" sz="2400" dirty="0"/>
          </a:p>
          <a:p>
            <a:pPr>
              <a:lnSpc>
                <a:spcPct val="100000"/>
              </a:lnSpc>
              <a:spcBef>
                <a:spcPts val="600"/>
              </a:spcBef>
            </a:pPr>
            <a:r>
              <a:rPr lang="en-US" sz="2400" dirty="0"/>
              <a:t>The payloads will return to earth between 9:00 AM and 10:00 AM, however delays in reaching and recovering the payload may stretch into the early afternoon and returning home may take some time depending on the distance flown.  </a:t>
            </a:r>
          </a:p>
        </p:txBody>
      </p:sp>
    </p:spTree>
    <p:extLst>
      <p:ext uri="{BB962C8B-B14F-4D97-AF65-F5344CB8AC3E}">
        <p14:creationId xmlns:p14="http://schemas.microsoft.com/office/powerpoint/2010/main" val="1887037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Recovery (</a:t>
            </a:r>
            <a:r>
              <a:rPr lang="en-US" dirty="0" err="1"/>
              <a:t>cont</a:t>
            </a:r>
            <a:r>
              <a:rPr lang="en-US" dirty="0"/>
              <a:t>)</a:t>
            </a:r>
          </a:p>
        </p:txBody>
      </p:sp>
      <p:sp>
        <p:nvSpPr>
          <p:cNvPr id="3" name="Content Placeholder 2"/>
          <p:cNvSpPr>
            <a:spLocks noGrp="1"/>
          </p:cNvSpPr>
          <p:nvPr>
            <p:ph idx="1"/>
          </p:nvPr>
        </p:nvSpPr>
        <p:spPr>
          <a:xfrm>
            <a:off x="628649" y="1825624"/>
            <a:ext cx="7792539" cy="4667249"/>
          </a:xfrm>
        </p:spPr>
        <p:txBody>
          <a:bodyPr>
            <a:normAutofit fontScale="92500" lnSpcReduction="20000"/>
          </a:bodyPr>
          <a:lstStyle/>
          <a:p>
            <a:pPr>
              <a:lnSpc>
                <a:spcPct val="105000"/>
              </a:lnSpc>
              <a:spcBef>
                <a:spcPts val="600"/>
              </a:spcBef>
            </a:pPr>
            <a:r>
              <a:rPr lang="en-US" sz="2600" dirty="0"/>
              <a:t>Jim will be in communication with the tracking coordinator (Alpha), and EOSS will likely drive toward the field, and station at a rally point (pull over and park somewhere safe) until Alpha directs us in by the best path. </a:t>
            </a:r>
          </a:p>
          <a:p>
            <a:pPr>
              <a:lnSpc>
                <a:spcPct val="105000"/>
              </a:lnSpc>
              <a:spcBef>
                <a:spcPts val="1200"/>
              </a:spcBef>
            </a:pPr>
            <a:r>
              <a:rPr lang="en-US" sz="2600" dirty="0"/>
              <a:t>It </a:t>
            </a:r>
            <a:r>
              <a:rPr lang="en-US" sz="2600" dirty="0">
                <a:solidFill>
                  <a:prstClr val="black"/>
                </a:solidFill>
              </a:rPr>
              <a:t>is important that </a:t>
            </a:r>
            <a:r>
              <a:rPr lang="en-US" sz="2600" b="1" u="sng" dirty="0">
                <a:solidFill>
                  <a:srgbClr val="C00000"/>
                </a:solidFill>
                <a:effectLst>
                  <a:outerShdw blurRad="38100" dist="38100" dir="2700000" algn="tl">
                    <a:srgbClr val="000000">
                      <a:alpha val="43137"/>
                    </a:srgbClr>
                  </a:outerShdw>
                </a:effectLst>
              </a:rPr>
              <a:t>NO ONE leaves the road or crosses onto private property without permission</a:t>
            </a:r>
            <a:r>
              <a:rPr lang="en-US" sz="2600" b="1" dirty="0">
                <a:solidFill>
                  <a:srgbClr val="C00000"/>
                </a:solidFill>
                <a:effectLst>
                  <a:outerShdw blurRad="38100" dist="38100" dir="2700000" algn="tl">
                    <a:srgbClr val="000000">
                      <a:alpha val="43137"/>
                    </a:srgbClr>
                  </a:outerShdw>
                </a:effectLst>
              </a:rPr>
              <a:t>  </a:t>
            </a:r>
          </a:p>
          <a:p>
            <a:pPr lvl="1">
              <a:lnSpc>
                <a:spcPct val="100000"/>
              </a:lnSpc>
              <a:spcBef>
                <a:spcPts val="600"/>
              </a:spcBef>
            </a:pPr>
            <a:r>
              <a:rPr lang="en-US" sz="1600" dirty="0"/>
              <a:t>EOSS tries very hard to respect the landowner’s rights where we operate </a:t>
            </a:r>
          </a:p>
          <a:p>
            <a:pPr lvl="1">
              <a:lnSpc>
                <a:spcPct val="100000"/>
              </a:lnSpc>
              <a:spcBef>
                <a:spcPts val="0"/>
              </a:spcBef>
              <a:spcAft>
                <a:spcPts val="600"/>
              </a:spcAft>
            </a:pPr>
            <a:r>
              <a:rPr lang="en-US" sz="1600" dirty="0"/>
              <a:t>They will contact the landowners and let us know when we have permission to enter and recover the payload.</a:t>
            </a:r>
          </a:p>
          <a:p>
            <a:pPr>
              <a:lnSpc>
                <a:spcPct val="105000"/>
              </a:lnSpc>
            </a:pPr>
            <a:r>
              <a:rPr lang="en-US" sz="2600" dirty="0"/>
              <a:t>In the event that someone gets separated, EOSS will make attempts to get them back with the party.  </a:t>
            </a:r>
          </a:p>
          <a:p>
            <a:pPr lvl="1">
              <a:lnSpc>
                <a:spcPct val="100000"/>
              </a:lnSpc>
              <a:spcBef>
                <a:spcPts val="600"/>
              </a:spcBef>
            </a:pPr>
            <a:r>
              <a:rPr lang="en-US" sz="1700" dirty="0"/>
              <a:t>If you are lost, Jim’s vehicle should be visible on the web at </a:t>
            </a:r>
            <a:r>
              <a:rPr lang="en-US" sz="1700" dirty="0">
                <a:hlinkClick r:id="rId2"/>
              </a:rPr>
              <a:t>http://aprs.fi/K0RPS</a:t>
            </a:r>
            <a:r>
              <a:rPr lang="en-US" sz="1700" dirty="0"/>
              <a:t> but realize that the position may be a few minutes old.  </a:t>
            </a:r>
          </a:p>
          <a:p>
            <a:pPr lvl="1">
              <a:lnSpc>
                <a:spcPct val="100000"/>
              </a:lnSpc>
              <a:spcBef>
                <a:spcPts val="0"/>
              </a:spcBef>
              <a:spcAft>
                <a:spcPts val="600"/>
              </a:spcAft>
            </a:pPr>
            <a:r>
              <a:rPr lang="en-US" sz="1700" dirty="0"/>
              <a:t>Additionally any vehicles you see with unusual antennas on it are likely members of our tracking and recovery team. </a:t>
            </a:r>
          </a:p>
        </p:txBody>
      </p:sp>
      <p:sp>
        <p:nvSpPr>
          <p:cNvPr id="4" name="Footer Placeholder 3"/>
          <p:cNvSpPr>
            <a:spLocks noGrp="1"/>
          </p:cNvSpPr>
          <p:nvPr>
            <p:ph type="ftr" sz="quarter" idx="11"/>
          </p:nvPr>
        </p:nvSpPr>
        <p:spPr/>
        <p:txBody>
          <a:bodyPr/>
          <a:lstStyle/>
          <a:p>
            <a:r>
              <a:rPr lang="en-US"/>
              <a:t>HAB – 15 (&amp; 16) BalloonSat Launch Info</a:t>
            </a:r>
            <a:endParaRPr lang="en-US" dirty="0"/>
          </a:p>
        </p:txBody>
      </p:sp>
      <p:sp>
        <p:nvSpPr>
          <p:cNvPr id="5" name="Slide Number Placeholder 4"/>
          <p:cNvSpPr>
            <a:spLocks noGrp="1"/>
          </p:cNvSpPr>
          <p:nvPr>
            <p:ph type="sldNum" sz="quarter" idx="12"/>
          </p:nvPr>
        </p:nvSpPr>
        <p:spPr/>
        <p:txBody>
          <a:bodyPr/>
          <a:lstStyle/>
          <a:p>
            <a:fld id="{B1E8EF59-9F16-4045-8D24-4BEC833CDBE5}" type="slidenum">
              <a:rPr lang="en-US" smtClean="0"/>
              <a:pPr/>
              <a:t>15</a:t>
            </a:fld>
            <a:endParaRPr lang="en-US"/>
          </a:p>
        </p:txBody>
      </p:sp>
    </p:spTree>
    <p:extLst>
      <p:ext uri="{BB962C8B-B14F-4D97-AF65-F5344CB8AC3E}">
        <p14:creationId xmlns:p14="http://schemas.microsoft.com/office/powerpoint/2010/main" val="809333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Transportation to Recovery Site</a:t>
            </a:r>
          </a:p>
        </p:txBody>
      </p:sp>
      <p:sp>
        <p:nvSpPr>
          <p:cNvPr id="3" name="Content Placeholder 2"/>
          <p:cNvSpPr>
            <a:spLocks noGrp="1"/>
          </p:cNvSpPr>
          <p:nvPr>
            <p:ph idx="1"/>
          </p:nvPr>
        </p:nvSpPr>
        <p:spPr/>
        <p:txBody>
          <a:bodyPr>
            <a:normAutofit lnSpcReduction="10000"/>
          </a:bodyPr>
          <a:lstStyle/>
          <a:p>
            <a:r>
              <a:rPr lang="en-US" dirty="0"/>
              <a:t>Teams will leave launch site and meet at a predesignated Rally point</a:t>
            </a:r>
          </a:p>
          <a:p>
            <a:r>
              <a:rPr lang="en-US" dirty="0"/>
              <a:t>EOSS will pick up teams at rally point and lead to recovery location</a:t>
            </a:r>
          </a:p>
          <a:p>
            <a:r>
              <a:rPr lang="en-US" dirty="0"/>
              <a:t>Carpool with other students and instructor</a:t>
            </a:r>
          </a:p>
          <a:p>
            <a:r>
              <a:rPr lang="en-US" dirty="0"/>
              <a:t>Provide vehicle info and passenger list to Flight Lead (probably instructor) </a:t>
            </a:r>
            <a:r>
              <a:rPr lang="en-US" b="1" i="1" dirty="0">
                <a:solidFill>
                  <a:srgbClr val="FF0000"/>
                </a:solidFill>
              </a:rPr>
              <a:t>before</a:t>
            </a:r>
            <a:r>
              <a:rPr lang="en-US" dirty="0">
                <a:solidFill>
                  <a:srgbClr val="FF0000"/>
                </a:solidFill>
              </a:rPr>
              <a:t> </a:t>
            </a:r>
            <a:r>
              <a:rPr lang="en-US" dirty="0"/>
              <a:t>leaving launch site</a:t>
            </a:r>
          </a:p>
          <a:p>
            <a:r>
              <a:rPr lang="en-US" dirty="0"/>
              <a:t>Arrive at Rally point </a:t>
            </a:r>
            <a:r>
              <a:rPr lang="en-US" b="1" i="1" dirty="0">
                <a:solidFill>
                  <a:srgbClr val="FF0000"/>
                </a:solidFill>
              </a:rPr>
              <a:t>before</a:t>
            </a:r>
            <a:r>
              <a:rPr lang="en-US" dirty="0">
                <a:solidFill>
                  <a:srgbClr val="FF0000"/>
                </a:solidFill>
              </a:rPr>
              <a:t> </a:t>
            </a:r>
            <a:r>
              <a:rPr lang="en-US" dirty="0"/>
              <a:t>designated departure time</a:t>
            </a:r>
          </a:p>
        </p:txBody>
      </p:sp>
      <p:sp>
        <p:nvSpPr>
          <p:cNvPr id="4" name="Footer Placeholder 3"/>
          <p:cNvSpPr>
            <a:spLocks noGrp="1"/>
          </p:cNvSpPr>
          <p:nvPr>
            <p:ph type="ftr" sz="quarter" idx="11"/>
          </p:nvPr>
        </p:nvSpPr>
        <p:spPr/>
        <p:txBody>
          <a:bodyPr/>
          <a:lstStyle/>
          <a:p>
            <a:r>
              <a:rPr lang="en-US"/>
              <a:t>HAB – 15 (&amp; 16) BalloonSat Launch Info</a:t>
            </a:r>
            <a:endParaRPr lang="en-US" dirty="0"/>
          </a:p>
        </p:txBody>
      </p:sp>
      <p:sp>
        <p:nvSpPr>
          <p:cNvPr id="5" name="Slide Number Placeholder 4"/>
          <p:cNvSpPr>
            <a:spLocks noGrp="1"/>
          </p:cNvSpPr>
          <p:nvPr>
            <p:ph type="sldNum" sz="quarter" idx="12"/>
          </p:nvPr>
        </p:nvSpPr>
        <p:spPr/>
        <p:txBody>
          <a:bodyPr/>
          <a:lstStyle/>
          <a:p>
            <a:fld id="{B1E8EF59-9F16-4045-8D24-4BEC833CDBE5}" type="slidenum">
              <a:rPr lang="en-US" smtClean="0"/>
              <a:t>16</a:t>
            </a:fld>
            <a:endParaRPr lang="en-US"/>
          </a:p>
        </p:txBody>
      </p:sp>
    </p:spTree>
    <p:extLst>
      <p:ext uri="{BB962C8B-B14F-4D97-AF65-F5344CB8AC3E}">
        <p14:creationId xmlns:p14="http://schemas.microsoft.com/office/powerpoint/2010/main" val="1962244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Radios</a:t>
            </a:r>
            <a:endParaRPr lang="en-US" dirty="0"/>
          </a:p>
        </p:txBody>
      </p:sp>
      <p:sp>
        <p:nvSpPr>
          <p:cNvPr id="3" name="Content Placeholder 2"/>
          <p:cNvSpPr>
            <a:spLocks noGrp="1"/>
          </p:cNvSpPr>
          <p:nvPr>
            <p:ph idx="1"/>
          </p:nvPr>
        </p:nvSpPr>
        <p:spPr/>
        <p:txBody>
          <a:bodyPr>
            <a:normAutofit/>
          </a:bodyPr>
          <a:lstStyle/>
          <a:p>
            <a:pPr>
              <a:lnSpc>
                <a:spcPct val="110000"/>
              </a:lnSpc>
            </a:pPr>
            <a:r>
              <a:rPr lang="en-US" dirty="0"/>
              <a:t>Metro will provide preprogrammed radios for the chase cars</a:t>
            </a:r>
          </a:p>
          <a:p>
            <a:pPr lvl="1">
              <a:lnSpc>
                <a:spcPct val="110000"/>
              </a:lnSpc>
            </a:pPr>
            <a:r>
              <a:rPr lang="en-US" sz="2000" dirty="0"/>
              <a:t>FRS Channel(s) TBD will be used for communicating between cars in the caravan</a:t>
            </a:r>
          </a:p>
          <a:p>
            <a:pPr lvl="1">
              <a:lnSpc>
                <a:spcPct val="110000"/>
              </a:lnSpc>
            </a:pPr>
            <a:r>
              <a:rPr lang="en-US" sz="2000" dirty="0"/>
              <a:t>You may talk between yourselves but remember nobody else can talk if you are</a:t>
            </a:r>
          </a:p>
          <a:p>
            <a:pPr lvl="1">
              <a:lnSpc>
                <a:spcPct val="110000"/>
              </a:lnSpc>
            </a:pPr>
            <a:r>
              <a:rPr lang="en-US" sz="2000" dirty="0"/>
              <a:t>Listen for directions from Jose, Jim, and Randy </a:t>
            </a:r>
          </a:p>
          <a:p>
            <a:pPr>
              <a:lnSpc>
                <a:spcPct val="110000"/>
              </a:lnSpc>
            </a:pPr>
            <a:r>
              <a:rPr lang="en-US" dirty="0"/>
              <a:t>Radios will be signed out Saturday morning</a:t>
            </a:r>
          </a:p>
          <a:p>
            <a:pPr lvl="1">
              <a:lnSpc>
                <a:spcPct val="110000"/>
              </a:lnSpc>
            </a:pPr>
            <a:r>
              <a:rPr lang="en-US" sz="2000" dirty="0"/>
              <a:t>One per car</a:t>
            </a:r>
          </a:p>
          <a:p>
            <a:pPr lvl="1">
              <a:lnSpc>
                <a:spcPct val="110000"/>
              </a:lnSpc>
            </a:pPr>
            <a:r>
              <a:rPr lang="en-US" sz="2000" dirty="0"/>
              <a:t>Return before going home Saturday</a:t>
            </a:r>
          </a:p>
          <a:p>
            <a:pPr marL="457200" lvl="1" indent="0">
              <a:lnSpc>
                <a:spcPct val="110000"/>
              </a:lnSpc>
              <a:buNone/>
            </a:pPr>
            <a:endParaRPr lang="en-US" sz="2000" dirty="0"/>
          </a:p>
        </p:txBody>
      </p:sp>
      <p:sp>
        <p:nvSpPr>
          <p:cNvPr id="4" name="Footer Placeholder 3"/>
          <p:cNvSpPr>
            <a:spLocks noGrp="1"/>
          </p:cNvSpPr>
          <p:nvPr>
            <p:ph type="ftr" sz="quarter" idx="11"/>
          </p:nvPr>
        </p:nvSpPr>
        <p:spPr/>
        <p:txBody>
          <a:bodyPr/>
          <a:lstStyle/>
          <a:p>
            <a:r>
              <a:rPr lang="en-US"/>
              <a:t>HAB – 15 (&amp; 16) BalloonSat Launch Info</a:t>
            </a:r>
          </a:p>
        </p:txBody>
      </p:sp>
      <p:sp>
        <p:nvSpPr>
          <p:cNvPr id="5" name="Slide Number Placeholder 4"/>
          <p:cNvSpPr>
            <a:spLocks noGrp="1"/>
          </p:cNvSpPr>
          <p:nvPr>
            <p:ph type="sldNum" sz="quarter" idx="12"/>
          </p:nvPr>
        </p:nvSpPr>
        <p:spPr/>
        <p:txBody>
          <a:bodyPr/>
          <a:lstStyle/>
          <a:p>
            <a:fld id="{B1E8EF59-9F16-4045-8D24-4BEC833CDBE5}" type="slidenum">
              <a:rPr lang="en-US" smtClean="0"/>
              <a:pPr/>
              <a:t>17</a:t>
            </a:fld>
            <a:endParaRPr lang="en-US"/>
          </a:p>
        </p:txBody>
      </p:sp>
    </p:spTree>
    <p:extLst>
      <p:ext uri="{BB962C8B-B14F-4D97-AF65-F5344CB8AC3E}">
        <p14:creationId xmlns:p14="http://schemas.microsoft.com/office/powerpoint/2010/main" val="31526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Info for Students (</a:t>
            </a:r>
            <a:r>
              <a:rPr lang="en-US" b="1" dirty="0" err="1">
                <a:effectLst>
                  <a:outerShdw blurRad="38100" dist="38100" dir="2700000" algn="tl">
                    <a:srgbClr val="000000">
                      <a:alpha val="43137"/>
                    </a:srgbClr>
                  </a:outerShdw>
                </a:effectLst>
              </a:rPr>
              <a:t>cont</a:t>
            </a:r>
            <a:r>
              <a:rPr lang="en-US" b="1" dirty="0">
                <a:effectLst>
                  <a:outerShdw blurRad="38100" dist="38100" dir="2700000" algn="tl">
                    <a:srgbClr val="000000">
                      <a:alpha val="43137"/>
                    </a:srgbClr>
                  </a:outerShdw>
                </a:effectLst>
              </a:rPr>
              <a:t>)</a:t>
            </a:r>
            <a:endParaRPr lang="en-US" dirty="0"/>
          </a:p>
        </p:txBody>
      </p:sp>
      <p:sp>
        <p:nvSpPr>
          <p:cNvPr id="3" name="Content Placeholder 2"/>
          <p:cNvSpPr>
            <a:spLocks noGrp="1"/>
          </p:cNvSpPr>
          <p:nvPr>
            <p:ph idx="1"/>
          </p:nvPr>
        </p:nvSpPr>
        <p:spPr>
          <a:xfrm>
            <a:off x="628650" y="1825625"/>
            <a:ext cx="7454194" cy="4530726"/>
          </a:xfrm>
        </p:spPr>
        <p:txBody>
          <a:bodyPr>
            <a:normAutofit fontScale="70000" lnSpcReduction="20000"/>
          </a:bodyPr>
          <a:lstStyle/>
          <a:p>
            <a:pPr>
              <a:lnSpc>
                <a:spcPct val="100000"/>
              </a:lnSpc>
            </a:pPr>
            <a:r>
              <a:rPr lang="en-US" sz="3400" b="1" dirty="0"/>
              <a:t>Do not touch any other teams Balloonsat</a:t>
            </a:r>
          </a:p>
          <a:p>
            <a:pPr lvl="1">
              <a:lnSpc>
                <a:spcPct val="100000"/>
              </a:lnSpc>
            </a:pPr>
            <a:r>
              <a:rPr lang="en-US" sz="2600" dirty="0"/>
              <a:t>One person </a:t>
            </a:r>
            <a:r>
              <a:rPr lang="en-US" sz="2600" u="sng" dirty="0"/>
              <a:t>must</a:t>
            </a:r>
            <a:r>
              <a:rPr lang="en-US" sz="2600" dirty="0"/>
              <a:t> stay with your Balloonsat </a:t>
            </a:r>
            <a:r>
              <a:rPr lang="en-US" sz="2600" b="1" dirty="0"/>
              <a:t>at all times</a:t>
            </a:r>
          </a:p>
          <a:p>
            <a:pPr lvl="1">
              <a:lnSpc>
                <a:spcPct val="100000"/>
              </a:lnSpc>
            </a:pPr>
            <a:r>
              <a:rPr lang="en-US" sz="2600" dirty="0"/>
              <a:t>At some point EOSS will request that ONE team member from each team bring the Balloonsat to the flight line</a:t>
            </a:r>
          </a:p>
          <a:p>
            <a:pPr lvl="1">
              <a:lnSpc>
                <a:spcPct val="100000"/>
              </a:lnSpc>
            </a:pPr>
            <a:r>
              <a:rPr lang="en-US" sz="2600" dirty="0"/>
              <a:t>Balloonsats will be strung onto flight line</a:t>
            </a:r>
          </a:p>
          <a:p>
            <a:pPr lvl="1">
              <a:lnSpc>
                <a:spcPct val="100000"/>
              </a:lnSpc>
            </a:pPr>
            <a:r>
              <a:rPr lang="en-US" sz="2600" dirty="0"/>
              <a:t>Once stringing is completed the rest of the team may come back</a:t>
            </a:r>
          </a:p>
          <a:p>
            <a:pPr lvl="1">
              <a:lnSpc>
                <a:spcPct val="100000"/>
              </a:lnSpc>
            </a:pPr>
            <a:r>
              <a:rPr lang="en-US" sz="2600" b="1" dirty="0">
                <a:solidFill>
                  <a:srgbClr val="FF0000"/>
                </a:solidFill>
                <a:effectLst>
                  <a:outerShdw blurRad="38100" dist="38100" dir="2700000" algn="tl">
                    <a:srgbClr val="000000">
                      <a:alpha val="43137"/>
                    </a:srgbClr>
                  </a:outerShdw>
                </a:effectLst>
              </a:rPr>
              <a:t>DO NOT STEP ACROSS THE FLIGHT STRING! </a:t>
            </a:r>
            <a:r>
              <a:rPr lang="en-US" sz="2600" dirty="0"/>
              <a:t>Walk the whole way around if you need access from the other side of the string</a:t>
            </a:r>
          </a:p>
          <a:p>
            <a:pPr>
              <a:lnSpc>
                <a:spcPct val="120000"/>
              </a:lnSpc>
              <a:spcBef>
                <a:spcPts val="600"/>
              </a:spcBef>
            </a:pPr>
            <a:r>
              <a:rPr lang="en-US" sz="3400" dirty="0"/>
              <a:t>Each team will designate ONE</a:t>
            </a:r>
          </a:p>
          <a:p>
            <a:pPr marL="233363" indent="0">
              <a:lnSpc>
                <a:spcPct val="120000"/>
              </a:lnSpc>
              <a:spcBef>
                <a:spcPts val="0"/>
              </a:spcBef>
              <a:buNone/>
            </a:pPr>
            <a:r>
              <a:rPr lang="en-US" sz="3400" dirty="0"/>
              <a:t>individual to launch your </a:t>
            </a:r>
          </a:p>
          <a:p>
            <a:pPr marL="233363" indent="0">
              <a:lnSpc>
                <a:spcPct val="120000"/>
              </a:lnSpc>
              <a:spcBef>
                <a:spcPts val="0"/>
              </a:spcBef>
              <a:buNone/>
            </a:pPr>
            <a:r>
              <a:rPr lang="en-US" sz="3400" dirty="0"/>
              <a:t>Balloonsat</a:t>
            </a:r>
          </a:p>
          <a:p>
            <a:pPr marL="233363" indent="0">
              <a:lnSpc>
                <a:spcPct val="120000"/>
              </a:lnSpc>
              <a:spcBef>
                <a:spcPts val="0"/>
              </a:spcBef>
              <a:buNone/>
            </a:pPr>
            <a:endParaRPr lang="en-US" sz="2900" dirty="0"/>
          </a:p>
          <a:p>
            <a:pPr>
              <a:lnSpc>
                <a:spcPct val="100000"/>
              </a:lnSpc>
            </a:pPr>
            <a:r>
              <a:rPr lang="en-US" sz="3400" b="1" dirty="0">
                <a:solidFill>
                  <a:srgbClr val="C00000"/>
                </a:solidFill>
                <a:effectLst>
                  <a:outerShdw blurRad="38100" dist="38100" dir="2700000" algn="tl">
                    <a:srgbClr val="000000">
                      <a:alpha val="43137"/>
                    </a:srgbClr>
                  </a:outerShdw>
                </a:effectLst>
              </a:rPr>
              <a:t>NO SMOKING </a:t>
            </a:r>
          </a:p>
          <a:p>
            <a:pPr lvl="1">
              <a:lnSpc>
                <a:spcPct val="100000"/>
              </a:lnSpc>
            </a:pPr>
            <a:r>
              <a:rPr lang="en-US" sz="2600" b="1" dirty="0"/>
              <a:t>Balloons are filled with Hydrogen </a:t>
            </a:r>
          </a:p>
          <a:p>
            <a:pPr marL="457200" lvl="1" indent="0">
              <a:lnSpc>
                <a:spcPct val="100000"/>
              </a:lnSpc>
              <a:buNone/>
            </a:pPr>
            <a:endParaRPr lang="en-US" b="1" dirty="0"/>
          </a:p>
          <a:p>
            <a:pPr marL="457200" lvl="1" indent="0">
              <a:lnSpc>
                <a:spcPct val="100000"/>
              </a:lnSpc>
              <a:buNone/>
            </a:pPr>
            <a:endParaRPr lang="en-US" b="1" dirty="0"/>
          </a:p>
          <a:p>
            <a:pPr marL="0" indent="0">
              <a:lnSpc>
                <a:spcPct val="100000"/>
              </a:lnSpc>
              <a:buNone/>
            </a:pPr>
            <a:endParaRPr lang="en-US" dirty="0"/>
          </a:p>
        </p:txBody>
      </p:sp>
      <p:sp>
        <p:nvSpPr>
          <p:cNvPr id="4" name="Footer Placeholder 3"/>
          <p:cNvSpPr>
            <a:spLocks noGrp="1"/>
          </p:cNvSpPr>
          <p:nvPr>
            <p:ph type="ftr" sz="quarter" idx="11"/>
          </p:nvPr>
        </p:nvSpPr>
        <p:spPr/>
        <p:txBody>
          <a:bodyPr/>
          <a:lstStyle/>
          <a:p>
            <a:r>
              <a:rPr lang="en-US"/>
              <a:t>HAB – 15 (&amp; 16) BalloonSat Launch Info</a:t>
            </a:r>
            <a:endParaRPr lang="en-US" dirty="0"/>
          </a:p>
        </p:txBody>
      </p:sp>
      <p:sp>
        <p:nvSpPr>
          <p:cNvPr id="5" name="Slide Number Placeholder 4"/>
          <p:cNvSpPr>
            <a:spLocks noGrp="1"/>
          </p:cNvSpPr>
          <p:nvPr>
            <p:ph type="sldNum" sz="quarter" idx="12"/>
          </p:nvPr>
        </p:nvSpPr>
        <p:spPr/>
        <p:txBody>
          <a:bodyPr/>
          <a:lstStyle/>
          <a:p>
            <a:fld id="{B1E8EF59-9F16-4045-8D24-4BEC833CDBE5}" type="slidenum">
              <a:rPr lang="en-US" smtClean="0"/>
              <a:t>18</a:t>
            </a:fld>
            <a:endParaRPr lang="en-US"/>
          </a:p>
        </p:txBody>
      </p:sp>
      <p:pic>
        <p:nvPicPr>
          <p:cNvPr id="6" name="Picture 5"/>
          <p:cNvPicPr>
            <a:picLocks noChangeAspect="1"/>
          </p:cNvPicPr>
          <p:nvPr/>
        </p:nvPicPr>
        <p:blipFill rotWithShape="1">
          <a:blip r:embed="rId2"/>
          <a:srcRect l="4404" t="8993" r="4780" b="8827"/>
          <a:stretch/>
        </p:blipFill>
        <p:spPr>
          <a:xfrm>
            <a:off x="4959703" y="4257518"/>
            <a:ext cx="2743201" cy="2036635"/>
          </a:xfrm>
          <a:prstGeom prst="rect">
            <a:avLst/>
          </a:prstGeom>
        </p:spPr>
      </p:pic>
      <p:grpSp>
        <p:nvGrpSpPr>
          <p:cNvPr id="10" name="Group 9"/>
          <p:cNvGrpSpPr/>
          <p:nvPr/>
        </p:nvGrpSpPr>
        <p:grpSpPr>
          <a:xfrm>
            <a:off x="5091524" y="4085726"/>
            <a:ext cx="2503649" cy="2453187"/>
            <a:chOff x="5899868" y="1436011"/>
            <a:chExt cx="1995777" cy="1911488"/>
          </a:xfrm>
          <a:effectLst>
            <a:outerShdw blurRad="50800" dist="38100" dir="2700000" algn="tl" rotWithShape="0">
              <a:prstClr val="black">
                <a:alpha val="40000"/>
              </a:prstClr>
            </a:outerShdw>
          </a:effectLst>
        </p:grpSpPr>
        <p:sp>
          <p:nvSpPr>
            <p:cNvPr id="7" name="Oval 6"/>
            <p:cNvSpPr/>
            <p:nvPr/>
          </p:nvSpPr>
          <p:spPr>
            <a:xfrm>
              <a:off x="5899868" y="1436011"/>
              <a:ext cx="1995777" cy="1911488"/>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1"/>
              <a:endCxn id="7" idx="5"/>
            </p:cNvCxnSpPr>
            <p:nvPr/>
          </p:nvCxnSpPr>
          <p:spPr>
            <a:xfrm>
              <a:off x="6192143" y="1715942"/>
              <a:ext cx="1411228" cy="1351626"/>
            </a:xfrm>
            <a:prstGeom prst="lin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587735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7AA1-90BC-4ED1-8621-5EAD460CECED}"/>
              </a:ext>
            </a:extLst>
          </p:cNvPr>
          <p:cNvSpPr>
            <a:spLocks noGrp="1"/>
          </p:cNvSpPr>
          <p:nvPr>
            <p:ph type="title"/>
          </p:nvPr>
        </p:nvSpPr>
        <p:spPr/>
        <p:txBody>
          <a:bodyPr/>
          <a:lstStyle/>
          <a:p>
            <a:r>
              <a:rPr lang="en-US" dirty="0"/>
              <a:t>EOSS Info</a:t>
            </a:r>
          </a:p>
        </p:txBody>
      </p:sp>
      <p:sp>
        <p:nvSpPr>
          <p:cNvPr id="3" name="Content Placeholder 2">
            <a:extLst>
              <a:ext uri="{FF2B5EF4-FFF2-40B4-BE49-F238E27FC236}">
                <a16:creationId xmlns:a16="http://schemas.microsoft.com/office/drawing/2014/main" id="{1CE524DC-0F37-4768-B24D-D804E96BB9CA}"/>
              </a:ext>
            </a:extLst>
          </p:cNvPr>
          <p:cNvSpPr>
            <a:spLocks noGrp="1"/>
          </p:cNvSpPr>
          <p:nvPr>
            <p:ph idx="1"/>
          </p:nvPr>
        </p:nvSpPr>
        <p:spPr>
          <a:xfrm>
            <a:off x="628650" y="1825625"/>
            <a:ext cx="3400425" cy="4351338"/>
          </a:xfrm>
        </p:spPr>
        <p:txBody>
          <a:bodyPr/>
          <a:lstStyle/>
          <a:p>
            <a:r>
              <a:rPr lang="en-US" dirty="0"/>
              <a:t>Flight Info:</a:t>
            </a:r>
            <a:endParaRPr lang="en-US" dirty="0">
              <a:hlinkClick r:id="rId2"/>
            </a:endParaRPr>
          </a:p>
          <a:p>
            <a:pPr marL="457200" lvl="1" indent="0">
              <a:buNone/>
            </a:pPr>
            <a:r>
              <a:rPr lang="en-US" sz="1400" dirty="0">
                <a:hlinkClick r:id="rId2"/>
              </a:rPr>
              <a:t>http://eoss.org/node/3174</a:t>
            </a:r>
            <a:endParaRPr lang="en-US" sz="1400" dirty="0"/>
          </a:p>
          <a:p>
            <a:r>
              <a:rPr lang="en-US" dirty="0"/>
              <a:t>Payload Plan:</a:t>
            </a:r>
            <a:endParaRPr lang="en-US" dirty="0">
              <a:hlinkClick r:id="rId2"/>
            </a:endParaRPr>
          </a:p>
          <a:p>
            <a:pPr marL="457200" lvl="1" indent="0">
              <a:buNone/>
            </a:pPr>
            <a:r>
              <a:rPr lang="en-US" sz="1600" dirty="0">
                <a:hlinkClick r:id="rId3"/>
              </a:rPr>
              <a:t>http://eoss.org/sites/default/files/payload-plans/EOSS-294%20Heavy%20Rev%20A.pdf</a:t>
            </a:r>
            <a:endParaRPr lang="en-US" sz="1600" dirty="0"/>
          </a:p>
        </p:txBody>
      </p:sp>
      <p:sp>
        <p:nvSpPr>
          <p:cNvPr id="4" name="Footer Placeholder 3">
            <a:extLst>
              <a:ext uri="{FF2B5EF4-FFF2-40B4-BE49-F238E27FC236}">
                <a16:creationId xmlns:a16="http://schemas.microsoft.com/office/drawing/2014/main" id="{B90A7E74-C1BA-46E0-B94D-C9208AC7AE7D}"/>
              </a:ext>
            </a:extLst>
          </p:cNvPr>
          <p:cNvSpPr>
            <a:spLocks noGrp="1"/>
          </p:cNvSpPr>
          <p:nvPr>
            <p:ph type="ftr" sz="quarter" idx="11"/>
          </p:nvPr>
        </p:nvSpPr>
        <p:spPr/>
        <p:txBody>
          <a:bodyPr/>
          <a:lstStyle/>
          <a:p>
            <a:r>
              <a:rPr lang="en-US"/>
              <a:t>HAB – 15 (&amp; 16) BalloonSat Launch Info</a:t>
            </a:r>
            <a:endParaRPr lang="en-US" dirty="0"/>
          </a:p>
        </p:txBody>
      </p:sp>
      <p:sp>
        <p:nvSpPr>
          <p:cNvPr id="5" name="Slide Number Placeholder 4">
            <a:extLst>
              <a:ext uri="{FF2B5EF4-FFF2-40B4-BE49-F238E27FC236}">
                <a16:creationId xmlns:a16="http://schemas.microsoft.com/office/drawing/2014/main" id="{589FE887-2A5D-42B8-93B3-51C0133C2B8D}"/>
              </a:ext>
            </a:extLst>
          </p:cNvPr>
          <p:cNvSpPr>
            <a:spLocks noGrp="1"/>
          </p:cNvSpPr>
          <p:nvPr>
            <p:ph type="sldNum" sz="quarter" idx="12"/>
          </p:nvPr>
        </p:nvSpPr>
        <p:spPr/>
        <p:txBody>
          <a:bodyPr/>
          <a:lstStyle/>
          <a:p>
            <a:fld id="{B1E8EF59-9F16-4045-8D24-4BEC833CDBE5}" type="slidenum">
              <a:rPr lang="en-US" smtClean="0"/>
              <a:t>19</a:t>
            </a:fld>
            <a:endParaRPr lang="en-US"/>
          </a:p>
        </p:txBody>
      </p:sp>
      <p:pic>
        <p:nvPicPr>
          <p:cNvPr id="6" name="Picture 5">
            <a:extLst>
              <a:ext uri="{FF2B5EF4-FFF2-40B4-BE49-F238E27FC236}">
                <a16:creationId xmlns:a16="http://schemas.microsoft.com/office/drawing/2014/main" id="{62E4AA41-E9ED-4724-9A9B-D13130BC39F5}"/>
              </a:ext>
            </a:extLst>
          </p:cNvPr>
          <p:cNvPicPr>
            <a:picLocks noChangeAspect="1"/>
          </p:cNvPicPr>
          <p:nvPr/>
        </p:nvPicPr>
        <p:blipFill>
          <a:blip r:embed="rId4"/>
          <a:stretch>
            <a:fillRect/>
          </a:stretch>
        </p:blipFill>
        <p:spPr>
          <a:xfrm>
            <a:off x="4352925" y="0"/>
            <a:ext cx="4791075" cy="6755170"/>
          </a:xfrm>
          <a:prstGeom prst="rect">
            <a:avLst/>
          </a:prstGeom>
          <a:ln w="28575">
            <a:solidFill>
              <a:schemeClr val="accent1">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27590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Launch Info</a:t>
            </a:r>
          </a:p>
        </p:txBody>
      </p:sp>
      <p:sp>
        <p:nvSpPr>
          <p:cNvPr id="3" name="Content Placeholder 2"/>
          <p:cNvSpPr>
            <a:spLocks noGrp="1"/>
          </p:cNvSpPr>
          <p:nvPr>
            <p:ph idx="1"/>
          </p:nvPr>
        </p:nvSpPr>
        <p:spPr>
          <a:xfrm>
            <a:off x="473826" y="1837817"/>
            <a:ext cx="8426334" cy="4351338"/>
          </a:xfrm>
        </p:spPr>
        <p:txBody>
          <a:bodyPr>
            <a:normAutofit/>
          </a:bodyPr>
          <a:lstStyle/>
          <a:p>
            <a:pPr marL="0" indent="0">
              <a:buNone/>
            </a:pPr>
            <a:endParaRPr lang="en-US" sz="4000" b="1" dirty="0"/>
          </a:p>
          <a:p>
            <a:pPr marL="0" indent="0">
              <a:buNone/>
              <a:tabLst>
                <a:tab pos="4000500" algn="r"/>
                <a:tab pos="4117975" algn="l"/>
              </a:tabLst>
            </a:pPr>
            <a:r>
              <a:rPr lang="en-US" sz="4000" dirty="0"/>
              <a:t>	Launch Site:	</a:t>
            </a:r>
            <a:r>
              <a:rPr lang="en-US" sz="4000" b="1" dirty="0">
                <a:solidFill>
                  <a:srgbClr val="C00000"/>
                </a:solidFill>
              </a:rPr>
              <a:t>Wiggins</a:t>
            </a:r>
            <a:r>
              <a:rPr lang="en-US" sz="4000" b="1" dirty="0">
                <a:solidFill>
                  <a:srgbClr val="FF0000"/>
                </a:solidFill>
              </a:rPr>
              <a:t> </a:t>
            </a:r>
            <a:r>
              <a:rPr lang="en-US" sz="4000" b="1" dirty="0"/>
              <a:t> </a:t>
            </a:r>
            <a:r>
              <a:rPr lang="en-US" sz="4000" b="1" dirty="0">
                <a:solidFill>
                  <a:srgbClr val="C00000"/>
                </a:solidFill>
              </a:rPr>
              <a:t>CO</a:t>
            </a:r>
          </a:p>
          <a:p>
            <a:pPr marL="0" indent="0">
              <a:buNone/>
              <a:tabLst>
                <a:tab pos="4000500" algn="r"/>
                <a:tab pos="4117975" algn="l"/>
              </a:tabLst>
            </a:pPr>
            <a:r>
              <a:rPr lang="en-US" sz="4000" b="1" dirty="0"/>
              <a:t>	</a:t>
            </a:r>
            <a:r>
              <a:rPr lang="en-US" sz="4000" dirty="0"/>
              <a:t>Balloonsats onsite: 	</a:t>
            </a:r>
            <a:r>
              <a:rPr lang="en-US" sz="4000" b="1" dirty="0">
                <a:solidFill>
                  <a:srgbClr val="C00000"/>
                </a:solidFill>
                <a:highlight>
                  <a:srgbClr val="FFFF00"/>
                </a:highlight>
              </a:rPr>
              <a:t>NLT 6:00 AM</a:t>
            </a:r>
            <a:endParaRPr lang="en-US" sz="4000" dirty="0">
              <a:solidFill>
                <a:srgbClr val="C00000"/>
              </a:solidFill>
              <a:highlight>
                <a:srgbClr val="FFFF00"/>
              </a:highlight>
            </a:endParaRPr>
          </a:p>
          <a:p>
            <a:pPr marL="0" indent="0">
              <a:buNone/>
              <a:tabLst>
                <a:tab pos="4000500" algn="r"/>
                <a:tab pos="4117975" algn="l"/>
              </a:tabLst>
            </a:pPr>
            <a:r>
              <a:rPr lang="en-US" sz="4000" b="1" dirty="0"/>
              <a:t>	</a:t>
            </a:r>
            <a:r>
              <a:rPr lang="en-US" sz="4000" dirty="0"/>
              <a:t>Launch Time: 	</a:t>
            </a:r>
            <a:r>
              <a:rPr lang="en-US" sz="4000" b="1" dirty="0">
                <a:solidFill>
                  <a:srgbClr val="C00000"/>
                </a:solidFill>
              </a:rPr>
              <a:t>~7:30 AM</a:t>
            </a:r>
          </a:p>
        </p:txBody>
      </p:sp>
      <p:sp>
        <p:nvSpPr>
          <p:cNvPr id="4" name="Footer Placeholder 3"/>
          <p:cNvSpPr>
            <a:spLocks noGrp="1"/>
          </p:cNvSpPr>
          <p:nvPr>
            <p:ph type="ftr" sz="quarter" idx="11"/>
          </p:nvPr>
        </p:nvSpPr>
        <p:spPr/>
        <p:txBody>
          <a:bodyPr/>
          <a:lstStyle/>
          <a:p>
            <a:r>
              <a:rPr lang="en-US"/>
              <a:t>HAB – 15 (&amp; 16) BalloonSat Launch Info</a:t>
            </a:r>
            <a:endParaRPr lang="en-US" dirty="0"/>
          </a:p>
        </p:txBody>
      </p:sp>
      <p:sp>
        <p:nvSpPr>
          <p:cNvPr id="5" name="Slide Number Placeholder 4"/>
          <p:cNvSpPr>
            <a:spLocks noGrp="1"/>
          </p:cNvSpPr>
          <p:nvPr>
            <p:ph type="sldNum" sz="quarter" idx="12"/>
          </p:nvPr>
        </p:nvSpPr>
        <p:spPr/>
        <p:txBody>
          <a:bodyPr/>
          <a:lstStyle/>
          <a:p>
            <a:fld id="{B1E8EF59-9F16-4045-8D24-4BEC833CDBE5}" type="slidenum">
              <a:rPr lang="en-US" smtClean="0"/>
              <a:t>2</a:t>
            </a:fld>
            <a:endParaRPr lang="en-US"/>
          </a:p>
        </p:txBody>
      </p:sp>
    </p:spTree>
    <p:extLst>
      <p:ext uri="{BB962C8B-B14F-4D97-AF65-F5344CB8AC3E}">
        <p14:creationId xmlns:p14="http://schemas.microsoft.com/office/powerpoint/2010/main" val="4238495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75E8-18AF-4104-93B3-253A8A0AD365}"/>
              </a:ext>
            </a:extLst>
          </p:cNvPr>
          <p:cNvSpPr>
            <a:spLocks noGrp="1"/>
          </p:cNvSpPr>
          <p:nvPr>
            <p:ph type="title"/>
          </p:nvPr>
        </p:nvSpPr>
        <p:spPr>
          <a:xfrm>
            <a:off x="920315" y="242427"/>
            <a:ext cx="7081661" cy="986456"/>
          </a:xfrm>
        </p:spPr>
        <p:txBody>
          <a:bodyPr>
            <a:normAutofit/>
          </a:bodyPr>
          <a:lstStyle/>
          <a:p>
            <a:pPr marL="4857750" indent="-4857750"/>
            <a:r>
              <a:rPr lang="en-US" dirty="0"/>
              <a:t>Current Predicted Flight Path</a:t>
            </a:r>
            <a:endParaRPr lang="en-US" i="1" dirty="0">
              <a:solidFill>
                <a:srgbClr val="C00000"/>
              </a:solidFill>
            </a:endParaRPr>
          </a:p>
        </p:txBody>
      </p:sp>
      <p:sp>
        <p:nvSpPr>
          <p:cNvPr id="4" name="Footer Placeholder 3">
            <a:extLst>
              <a:ext uri="{FF2B5EF4-FFF2-40B4-BE49-F238E27FC236}">
                <a16:creationId xmlns:a16="http://schemas.microsoft.com/office/drawing/2014/main" id="{CE7CD2CA-AE72-4934-98F1-7F4B0B71D6CE}"/>
              </a:ext>
            </a:extLst>
          </p:cNvPr>
          <p:cNvSpPr>
            <a:spLocks noGrp="1"/>
          </p:cNvSpPr>
          <p:nvPr>
            <p:ph type="ftr" sz="quarter" idx="11"/>
          </p:nvPr>
        </p:nvSpPr>
        <p:spPr/>
        <p:txBody>
          <a:bodyPr/>
          <a:lstStyle/>
          <a:p>
            <a:r>
              <a:rPr lang="en-US"/>
              <a:t>HAB – 15 (&amp; 16) BalloonSat Launch Info</a:t>
            </a:r>
            <a:endParaRPr lang="en-US" dirty="0"/>
          </a:p>
        </p:txBody>
      </p:sp>
      <p:sp>
        <p:nvSpPr>
          <p:cNvPr id="5" name="Slide Number Placeholder 4">
            <a:extLst>
              <a:ext uri="{FF2B5EF4-FFF2-40B4-BE49-F238E27FC236}">
                <a16:creationId xmlns:a16="http://schemas.microsoft.com/office/drawing/2014/main" id="{57464BAB-E90F-43EF-B70B-7BF77E9DAF98}"/>
              </a:ext>
            </a:extLst>
          </p:cNvPr>
          <p:cNvSpPr>
            <a:spLocks noGrp="1"/>
          </p:cNvSpPr>
          <p:nvPr>
            <p:ph type="sldNum" sz="quarter" idx="12"/>
          </p:nvPr>
        </p:nvSpPr>
        <p:spPr/>
        <p:txBody>
          <a:bodyPr/>
          <a:lstStyle/>
          <a:p>
            <a:fld id="{B1E8EF59-9F16-4045-8D24-4BEC833CDBE5}" type="slidenum">
              <a:rPr lang="en-US" smtClean="0"/>
              <a:pPr/>
              <a:t>20</a:t>
            </a:fld>
            <a:endParaRPr lang="en-US" dirty="0"/>
          </a:p>
        </p:txBody>
      </p:sp>
      <p:sp>
        <p:nvSpPr>
          <p:cNvPr id="9" name="Rectangle 8">
            <a:extLst>
              <a:ext uri="{FF2B5EF4-FFF2-40B4-BE49-F238E27FC236}">
                <a16:creationId xmlns:a16="http://schemas.microsoft.com/office/drawing/2014/main" id="{E951B3C2-AD8D-48F1-9865-88AF7BF72727}"/>
              </a:ext>
            </a:extLst>
          </p:cNvPr>
          <p:cNvSpPr/>
          <p:nvPr/>
        </p:nvSpPr>
        <p:spPr>
          <a:xfrm>
            <a:off x="439769" y="4770897"/>
            <a:ext cx="8626204" cy="461665"/>
          </a:xfrm>
          <a:prstGeom prst="rect">
            <a:avLst/>
          </a:prstGeom>
          <a:solidFill>
            <a:srgbClr val="F4F3F4"/>
          </a:solidFill>
        </p:spPr>
        <p:txBody>
          <a:bodyPr wrap="square">
            <a:spAutoFit/>
          </a:bodyPr>
          <a:lstStyle/>
          <a:p>
            <a:r>
              <a:rPr lang="en-US" sz="1200" dirty="0"/>
              <a:t>For updates go to </a:t>
            </a:r>
            <a:r>
              <a:rPr lang="en-US" sz="1200" dirty="0">
                <a:hlinkClick r:id="rId2"/>
              </a:rPr>
              <a:t>http://eoss.org/predict</a:t>
            </a:r>
            <a:endParaRPr lang="en-US" sz="1200" dirty="0"/>
          </a:p>
          <a:p>
            <a:r>
              <a:rPr lang="en-US" sz="1200" dirty="0"/>
              <a:t>Then find the ‘</a:t>
            </a:r>
            <a:r>
              <a:rPr lang="en-US" sz="1200" b="1" dirty="0"/>
              <a:t>Wiggins</a:t>
            </a:r>
            <a:r>
              <a:rPr lang="en-US" sz="1200" dirty="0"/>
              <a:t>’ line for each balloon.  click on the </a:t>
            </a:r>
            <a:r>
              <a:rPr lang="en-US" sz="1100" b="1" dirty="0">
                <a:solidFill>
                  <a:srgbClr val="0085B4"/>
                </a:solidFill>
                <a:latin typeface="Times New Roman" panose="02020603050405020304" pitchFamily="18" charset="0"/>
                <a:cs typeface="Times New Roman" panose="02020603050405020304" pitchFamily="18" charset="0"/>
              </a:rPr>
              <a:t>GIF</a:t>
            </a:r>
            <a:r>
              <a:rPr lang="en-US" sz="1200" dirty="0"/>
              <a:t> link for the graphic with the coordinates; scroll down for </a:t>
            </a:r>
            <a:r>
              <a:rPr lang="en-US" sz="1200" dirty="0" err="1"/>
              <a:t>forcast</a:t>
            </a:r>
            <a:r>
              <a:rPr lang="en-US" sz="1200" dirty="0"/>
              <a:t>.  </a:t>
            </a:r>
          </a:p>
        </p:txBody>
      </p:sp>
      <p:pic>
        <p:nvPicPr>
          <p:cNvPr id="11" name="Picture 10">
            <a:extLst>
              <a:ext uri="{FF2B5EF4-FFF2-40B4-BE49-F238E27FC236}">
                <a16:creationId xmlns:a16="http://schemas.microsoft.com/office/drawing/2014/main" id="{4C6B3CC9-AB56-4B13-857C-BF263AAB1699}"/>
              </a:ext>
            </a:extLst>
          </p:cNvPr>
          <p:cNvPicPr>
            <a:picLocks noChangeAspect="1"/>
          </p:cNvPicPr>
          <p:nvPr/>
        </p:nvPicPr>
        <p:blipFill>
          <a:blip r:embed="rId3"/>
          <a:stretch>
            <a:fillRect/>
          </a:stretch>
        </p:blipFill>
        <p:spPr>
          <a:xfrm>
            <a:off x="550792" y="1118869"/>
            <a:ext cx="7594731" cy="3631541"/>
          </a:xfrm>
          <a:prstGeom prst="rect">
            <a:avLst/>
          </a:prstGeom>
          <a:ln w="28575">
            <a:solidFill>
              <a:schemeClr val="accent1">
                <a:lumMod val="50000"/>
              </a:schemeClr>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A43DD3AC-6472-4E3A-8732-7EC729035AC6}"/>
              </a:ext>
            </a:extLst>
          </p:cNvPr>
          <p:cNvSpPr/>
          <p:nvPr/>
        </p:nvSpPr>
        <p:spPr>
          <a:xfrm>
            <a:off x="3853775" y="4315593"/>
            <a:ext cx="3743325" cy="230832"/>
          </a:xfrm>
          <a:prstGeom prst="rect">
            <a:avLst/>
          </a:prstGeom>
        </p:spPr>
        <p:txBody>
          <a:bodyPr wrap="square">
            <a:spAutoFit/>
          </a:bodyPr>
          <a:lstStyle/>
          <a:p>
            <a:pPr algn="r"/>
            <a:r>
              <a:rPr lang="en-US" sz="900" dirty="0">
                <a:hlinkClick r:id="rId4"/>
              </a:rPr>
              <a:t>https://eoss.org/predict/e303_010201200264gfs_iggco.gif</a:t>
            </a:r>
            <a:endParaRPr lang="en-US" sz="900" dirty="0"/>
          </a:p>
        </p:txBody>
      </p:sp>
      <p:sp>
        <p:nvSpPr>
          <p:cNvPr id="14" name="TextBox 13">
            <a:extLst>
              <a:ext uri="{FF2B5EF4-FFF2-40B4-BE49-F238E27FC236}">
                <a16:creationId xmlns:a16="http://schemas.microsoft.com/office/drawing/2014/main" id="{0824B2EE-D05B-4B6B-AD00-34E70D5275A1}"/>
              </a:ext>
            </a:extLst>
          </p:cNvPr>
          <p:cNvSpPr txBox="1"/>
          <p:nvPr/>
        </p:nvSpPr>
        <p:spPr>
          <a:xfrm>
            <a:off x="1031132" y="5418306"/>
            <a:ext cx="7276086" cy="564506"/>
          </a:xfrm>
          <a:prstGeom prst="rect">
            <a:avLst/>
          </a:prstGeom>
          <a:noFill/>
        </p:spPr>
        <p:txBody>
          <a:bodyPr wrap="square" rtlCol="0">
            <a:spAutoFit/>
          </a:bodyPr>
          <a:lstStyle/>
          <a:p>
            <a:endParaRPr lang="en-US" dirty="0"/>
          </a:p>
        </p:txBody>
      </p:sp>
      <p:graphicFrame>
        <p:nvGraphicFramePr>
          <p:cNvPr id="18" name="Table 17">
            <a:extLst>
              <a:ext uri="{FF2B5EF4-FFF2-40B4-BE49-F238E27FC236}">
                <a16:creationId xmlns:a16="http://schemas.microsoft.com/office/drawing/2014/main" id="{99B3248E-71F5-41E5-8C73-230E7F7BAD4F}"/>
              </a:ext>
            </a:extLst>
          </p:cNvPr>
          <p:cNvGraphicFramePr>
            <a:graphicFrameLocks noGrp="1"/>
          </p:cNvGraphicFramePr>
          <p:nvPr>
            <p:extLst>
              <p:ext uri="{D42A27DB-BD31-4B8C-83A1-F6EECF244321}">
                <p14:modId xmlns:p14="http://schemas.microsoft.com/office/powerpoint/2010/main" val="4203446877"/>
              </p:ext>
            </p:extLst>
          </p:nvPr>
        </p:nvGraphicFramePr>
        <p:xfrm>
          <a:off x="666344" y="5400333"/>
          <a:ext cx="7811312" cy="1097280"/>
        </p:xfrm>
        <a:graphic>
          <a:graphicData uri="http://schemas.openxmlformats.org/drawingml/2006/table">
            <a:tbl>
              <a:tblPr/>
              <a:tblGrid>
                <a:gridCol w="551055">
                  <a:extLst>
                    <a:ext uri="{9D8B030D-6E8A-4147-A177-3AD203B41FA5}">
                      <a16:colId xmlns:a16="http://schemas.microsoft.com/office/drawing/2014/main" val="962479293"/>
                    </a:ext>
                  </a:extLst>
                </a:gridCol>
                <a:gridCol w="501846">
                  <a:extLst>
                    <a:ext uri="{9D8B030D-6E8A-4147-A177-3AD203B41FA5}">
                      <a16:colId xmlns:a16="http://schemas.microsoft.com/office/drawing/2014/main" val="4250213326"/>
                    </a:ext>
                  </a:extLst>
                </a:gridCol>
                <a:gridCol w="522258">
                  <a:extLst>
                    <a:ext uri="{9D8B030D-6E8A-4147-A177-3AD203B41FA5}">
                      <a16:colId xmlns:a16="http://schemas.microsoft.com/office/drawing/2014/main" val="1670458603"/>
                    </a:ext>
                  </a:extLst>
                </a:gridCol>
                <a:gridCol w="423728">
                  <a:extLst>
                    <a:ext uri="{9D8B030D-6E8A-4147-A177-3AD203B41FA5}">
                      <a16:colId xmlns:a16="http://schemas.microsoft.com/office/drawing/2014/main" val="1272133238"/>
                    </a:ext>
                  </a:extLst>
                </a:gridCol>
                <a:gridCol w="386880">
                  <a:extLst>
                    <a:ext uri="{9D8B030D-6E8A-4147-A177-3AD203B41FA5}">
                      <a16:colId xmlns:a16="http://schemas.microsoft.com/office/drawing/2014/main" val="358926243"/>
                    </a:ext>
                  </a:extLst>
                </a:gridCol>
                <a:gridCol w="405304">
                  <a:extLst>
                    <a:ext uri="{9D8B030D-6E8A-4147-A177-3AD203B41FA5}">
                      <a16:colId xmlns:a16="http://schemas.microsoft.com/office/drawing/2014/main" val="185096520"/>
                    </a:ext>
                  </a:extLst>
                </a:gridCol>
                <a:gridCol w="396093">
                  <a:extLst>
                    <a:ext uri="{9D8B030D-6E8A-4147-A177-3AD203B41FA5}">
                      <a16:colId xmlns:a16="http://schemas.microsoft.com/office/drawing/2014/main" val="3462917884"/>
                    </a:ext>
                  </a:extLst>
                </a:gridCol>
                <a:gridCol w="497418">
                  <a:extLst>
                    <a:ext uri="{9D8B030D-6E8A-4147-A177-3AD203B41FA5}">
                      <a16:colId xmlns:a16="http://schemas.microsoft.com/office/drawing/2014/main" val="341132526"/>
                    </a:ext>
                  </a:extLst>
                </a:gridCol>
                <a:gridCol w="865876">
                  <a:extLst>
                    <a:ext uri="{9D8B030D-6E8A-4147-A177-3AD203B41FA5}">
                      <a16:colId xmlns:a16="http://schemas.microsoft.com/office/drawing/2014/main" val="3253708207"/>
                    </a:ext>
                  </a:extLst>
                </a:gridCol>
                <a:gridCol w="598744">
                  <a:extLst>
                    <a:ext uri="{9D8B030D-6E8A-4147-A177-3AD203B41FA5}">
                      <a16:colId xmlns:a16="http://schemas.microsoft.com/office/drawing/2014/main" val="3287824056"/>
                    </a:ext>
                  </a:extLst>
                </a:gridCol>
                <a:gridCol w="525053">
                  <a:extLst>
                    <a:ext uri="{9D8B030D-6E8A-4147-A177-3AD203B41FA5}">
                      <a16:colId xmlns:a16="http://schemas.microsoft.com/office/drawing/2014/main" val="1408707692"/>
                    </a:ext>
                  </a:extLst>
                </a:gridCol>
                <a:gridCol w="534264">
                  <a:extLst>
                    <a:ext uri="{9D8B030D-6E8A-4147-A177-3AD203B41FA5}">
                      <a16:colId xmlns:a16="http://schemas.microsoft.com/office/drawing/2014/main" val="1185920620"/>
                    </a:ext>
                  </a:extLst>
                </a:gridCol>
                <a:gridCol w="598744">
                  <a:extLst>
                    <a:ext uri="{9D8B030D-6E8A-4147-A177-3AD203B41FA5}">
                      <a16:colId xmlns:a16="http://schemas.microsoft.com/office/drawing/2014/main" val="3105953887"/>
                    </a:ext>
                  </a:extLst>
                </a:gridCol>
                <a:gridCol w="1004049">
                  <a:extLst>
                    <a:ext uri="{9D8B030D-6E8A-4147-A177-3AD203B41FA5}">
                      <a16:colId xmlns:a16="http://schemas.microsoft.com/office/drawing/2014/main" val="3172539996"/>
                    </a:ext>
                  </a:extLst>
                </a:gridCol>
              </a:tblGrid>
              <a:tr h="196986">
                <a:tc>
                  <a:txBody>
                    <a:bodyPr/>
                    <a:lstStyle/>
                    <a:p>
                      <a:pPr algn="ctr"/>
                      <a:r>
                        <a:rPr lang="en-US" sz="900" u="sng" dirty="0"/>
                        <a:t>Site</a:t>
                      </a:r>
                      <a:endParaRPr lang="en-US" sz="900" dirty="0"/>
                    </a:p>
                  </a:txBody>
                  <a:tcPr marL="0" marR="0" marT="0" marB="0" anchor="ctr">
                    <a:lnL>
                      <a:noFill/>
                    </a:lnL>
                    <a:lnR>
                      <a:noFill/>
                    </a:lnR>
                    <a:lnT>
                      <a:noFill/>
                    </a:lnT>
                    <a:lnB>
                      <a:noFill/>
                    </a:lnB>
                    <a:noFill/>
                  </a:tcPr>
                </a:tc>
                <a:tc>
                  <a:txBody>
                    <a:bodyPr/>
                    <a:lstStyle/>
                    <a:p>
                      <a:pPr algn="ctr"/>
                      <a:r>
                        <a:rPr lang="en-US" sz="900" u="sng" dirty="0"/>
                        <a:t>Forecast</a:t>
                      </a:r>
                      <a:endParaRPr lang="en-US" sz="900" dirty="0"/>
                    </a:p>
                  </a:txBody>
                  <a:tcPr marL="0" marR="0" marT="0" marB="0" anchor="ctr">
                    <a:lnL>
                      <a:noFill/>
                    </a:lnL>
                    <a:lnR>
                      <a:noFill/>
                    </a:lnR>
                    <a:lnT>
                      <a:noFill/>
                    </a:lnT>
                    <a:lnB>
                      <a:noFill/>
                    </a:lnB>
                    <a:noFill/>
                  </a:tcPr>
                </a:tc>
                <a:tc>
                  <a:txBody>
                    <a:bodyPr/>
                    <a:lstStyle/>
                    <a:p>
                      <a:pPr algn="ctr"/>
                      <a:r>
                        <a:rPr lang="en-US" sz="900" u="sng" dirty="0"/>
                        <a:t>Valid Time</a:t>
                      </a:r>
                      <a:endParaRPr lang="en-US" sz="900" dirty="0"/>
                    </a:p>
                  </a:txBody>
                  <a:tcPr marL="0" marR="0" marT="0" marB="0" anchor="ctr">
                    <a:lnL>
                      <a:noFill/>
                    </a:lnL>
                    <a:lnR>
                      <a:noFill/>
                    </a:lnR>
                    <a:lnT>
                      <a:noFill/>
                    </a:lnT>
                    <a:lnB>
                      <a:noFill/>
                    </a:lnB>
                    <a:noFill/>
                  </a:tcPr>
                </a:tc>
                <a:tc>
                  <a:txBody>
                    <a:bodyPr/>
                    <a:lstStyle/>
                    <a:p>
                      <a:pPr algn="ctr"/>
                      <a:r>
                        <a:rPr lang="en-US" sz="900" u="sng" dirty="0"/>
                        <a:t>Lo</a:t>
                      </a:r>
                      <a:br>
                        <a:rPr lang="en-US" sz="900" u="sng" dirty="0"/>
                      </a:br>
                      <a:r>
                        <a:rPr lang="en-US" sz="900" u="sng" dirty="0" err="1"/>
                        <a:t>Cld</a:t>
                      </a:r>
                      <a:endParaRPr lang="en-US" sz="900" dirty="0"/>
                    </a:p>
                  </a:txBody>
                  <a:tcPr marL="0" marR="0" marT="0" marB="0" anchor="ctr">
                    <a:lnL>
                      <a:noFill/>
                    </a:lnL>
                    <a:lnR>
                      <a:noFill/>
                    </a:lnR>
                    <a:lnT>
                      <a:noFill/>
                    </a:lnT>
                    <a:lnB>
                      <a:noFill/>
                    </a:lnB>
                    <a:noFill/>
                  </a:tcPr>
                </a:tc>
                <a:tc>
                  <a:txBody>
                    <a:bodyPr/>
                    <a:lstStyle/>
                    <a:p>
                      <a:pPr algn="ctr"/>
                      <a:r>
                        <a:rPr lang="en-US" sz="900" u="sng" dirty="0"/>
                        <a:t>Md</a:t>
                      </a:r>
                      <a:br>
                        <a:rPr lang="en-US" sz="900" u="sng" dirty="0"/>
                      </a:br>
                      <a:r>
                        <a:rPr lang="en-US" sz="900" u="sng" dirty="0" err="1"/>
                        <a:t>Cld</a:t>
                      </a:r>
                      <a:endParaRPr lang="en-US" sz="900" dirty="0"/>
                    </a:p>
                  </a:txBody>
                  <a:tcPr marL="0" marR="0" marT="0" marB="0" anchor="ctr">
                    <a:lnL>
                      <a:noFill/>
                    </a:lnL>
                    <a:lnR>
                      <a:noFill/>
                    </a:lnR>
                    <a:lnT>
                      <a:noFill/>
                    </a:lnT>
                    <a:lnB>
                      <a:noFill/>
                    </a:lnB>
                    <a:noFill/>
                  </a:tcPr>
                </a:tc>
                <a:tc>
                  <a:txBody>
                    <a:bodyPr/>
                    <a:lstStyle/>
                    <a:p>
                      <a:pPr algn="ctr"/>
                      <a:r>
                        <a:rPr lang="en-US" sz="900" u="sng" dirty="0"/>
                        <a:t>Hi</a:t>
                      </a:r>
                      <a:br>
                        <a:rPr lang="en-US" sz="900" u="sng" dirty="0"/>
                      </a:br>
                      <a:r>
                        <a:rPr lang="en-US" sz="900" u="sng" dirty="0" err="1"/>
                        <a:t>Cld</a:t>
                      </a:r>
                      <a:endParaRPr lang="en-US" sz="900" dirty="0"/>
                    </a:p>
                  </a:txBody>
                  <a:tcPr marL="0" marR="0" marT="0" marB="0" anchor="ctr">
                    <a:lnL>
                      <a:noFill/>
                    </a:lnL>
                    <a:lnR>
                      <a:noFill/>
                    </a:lnR>
                    <a:lnT>
                      <a:noFill/>
                    </a:lnT>
                    <a:lnB>
                      <a:noFill/>
                    </a:lnB>
                    <a:noFill/>
                  </a:tcPr>
                </a:tc>
                <a:tc>
                  <a:txBody>
                    <a:bodyPr/>
                    <a:lstStyle/>
                    <a:p>
                      <a:pPr algn="ctr"/>
                      <a:r>
                        <a:rPr lang="en-US" sz="900" u="sng" dirty="0"/>
                        <a:t>Tot</a:t>
                      </a:r>
                      <a:br>
                        <a:rPr lang="en-US" sz="900" u="sng" dirty="0"/>
                      </a:br>
                      <a:r>
                        <a:rPr lang="en-US" sz="900" u="sng" dirty="0"/>
                        <a:t>Sky</a:t>
                      </a:r>
                      <a:endParaRPr lang="en-US" sz="900" dirty="0"/>
                    </a:p>
                  </a:txBody>
                  <a:tcPr marL="0" marR="0" marT="0" marB="0" anchor="ctr">
                    <a:lnL>
                      <a:noFill/>
                    </a:lnL>
                    <a:lnR>
                      <a:noFill/>
                    </a:lnR>
                    <a:lnT>
                      <a:noFill/>
                    </a:lnT>
                    <a:lnB>
                      <a:noFill/>
                    </a:lnB>
                    <a:noFill/>
                  </a:tcPr>
                </a:tc>
                <a:tc>
                  <a:txBody>
                    <a:bodyPr/>
                    <a:lstStyle/>
                    <a:p>
                      <a:pPr algn="ctr"/>
                      <a:r>
                        <a:rPr lang="en-US" sz="900" u="sng" dirty="0"/>
                        <a:t>Temp</a:t>
                      </a:r>
                      <a:br>
                        <a:rPr lang="en-US" sz="900" u="sng" dirty="0"/>
                      </a:br>
                      <a:r>
                        <a:rPr lang="en-US" sz="900" u="sng" dirty="0"/>
                        <a:t>(°F)</a:t>
                      </a:r>
                      <a:endParaRPr lang="en-US" sz="900" dirty="0"/>
                    </a:p>
                  </a:txBody>
                  <a:tcPr marL="0" marR="0" marT="0" marB="0" anchor="ctr">
                    <a:lnL>
                      <a:noFill/>
                    </a:lnL>
                    <a:lnR>
                      <a:noFill/>
                    </a:lnR>
                    <a:lnT>
                      <a:noFill/>
                    </a:lnT>
                    <a:lnB>
                      <a:noFill/>
                    </a:lnB>
                    <a:noFill/>
                  </a:tcPr>
                </a:tc>
                <a:tc>
                  <a:txBody>
                    <a:bodyPr/>
                    <a:lstStyle/>
                    <a:p>
                      <a:pPr algn="ctr"/>
                      <a:r>
                        <a:rPr lang="en-US" sz="900" u="sng" dirty="0"/>
                        <a:t>Wind (kt)</a:t>
                      </a:r>
                      <a:endParaRPr lang="en-US" sz="900" dirty="0"/>
                    </a:p>
                  </a:txBody>
                  <a:tcPr marL="0" marR="0" marT="0" marB="0" anchor="ctr">
                    <a:lnL>
                      <a:noFill/>
                    </a:lnL>
                    <a:lnR>
                      <a:noFill/>
                    </a:lnR>
                    <a:lnT>
                      <a:noFill/>
                    </a:lnT>
                    <a:lnB>
                      <a:noFill/>
                    </a:lnB>
                    <a:noFill/>
                  </a:tcPr>
                </a:tc>
                <a:tc>
                  <a:txBody>
                    <a:bodyPr/>
                    <a:lstStyle/>
                    <a:p>
                      <a:pPr algn="ctr"/>
                      <a:r>
                        <a:rPr lang="en-US" sz="900" u="sng" dirty="0" err="1"/>
                        <a:t>Precip</a:t>
                      </a:r>
                      <a:br>
                        <a:rPr lang="en-US" sz="900" u="sng" dirty="0"/>
                      </a:br>
                      <a:r>
                        <a:rPr lang="en-US" sz="900" u="sng" dirty="0"/>
                        <a:t>(in)</a:t>
                      </a:r>
                      <a:endParaRPr lang="en-US" sz="900" dirty="0"/>
                    </a:p>
                  </a:txBody>
                  <a:tcPr marL="0" marR="0" marT="0" marB="0" anchor="ctr">
                    <a:lnL>
                      <a:noFill/>
                    </a:lnL>
                    <a:lnR>
                      <a:noFill/>
                    </a:lnR>
                    <a:lnT>
                      <a:noFill/>
                    </a:lnT>
                    <a:lnB>
                      <a:noFill/>
                    </a:lnB>
                    <a:noFill/>
                  </a:tcPr>
                </a:tc>
                <a:tc>
                  <a:txBody>
                    <a:bodyPr/>
                    <a:lstStyle/>
                    <a:p>
                      <a:pPr algn="ctr"/>
                      <a:r>
                        <a:rPr lang="en-US" sz="900" u="sng" dirty="0"/>
                        <a:t>Snow</a:t>
                      </a:r>
                      <a:br>
                        <a:rPr lang="en-US" sz="900" u="sng" dirty="0"/>
                      </a:br>
                      <a:r>
                        <a:rPr lang="en-US" sz="900" u="sng" dirty="0"/>
                        <a:t>Cover (in)</a:t>
                      </a:r>
                      <a:endParaRPr lang="en-US" sz="900" dirty="0"/>
                    </a:p>
                  </a:txBody>
                  <a:tcPr marL="0" marR="0" marT="0" marB="0" anchor="ctr">
                    <a:lnL>
                      <a:noFill/>
                    </a:lnL>
                    <a:lnR>
                      <a:noFill/>
                    </a:lnR>
                    <a:lnT>
                      <a:noFill/>
                    </a:lnT>
                    <a:lnB>
                      <a:noFill/>
                    </a:lnB>
                    <a:noFill/>
                  </a:tcPr>
                </a:tc>
                <a:tc>
                  <a:txBody>
                    <a:bodyPr/>
                    <a:lstStyle/>
                    <a:p>
                      <a:pPr algn="ctr"/>
                      <a:r>
                        <a:rPr lang="en-US" sz="900" u="sng" dirty="0" err="1"/>
                        <a:t>Precip</a:t>
                      </a:r>
                      <a:br>
                        <a:rPr lang="en-US" sz="900" u="sng" dirty="0"/>
                      </a:br>
                      <a:r>
                        <a:rPr lang="en-US" sz="900" u="sng" dirty="0"/>
                        <a:t>Prob</a:t>
                      </a:r>
                      <a:endParaRPr lang="en-US" sz="900" dirty="0"/>
                    </a:p>
                  </a:txBody>
                  <a:tcPr marL="0" marR="0" marT="0" marB="0" anchor="ctr">
                    <a:lnL>
                      <a:noFill/>
                    </a:lnL>
                    <a:lnR>
                      <a:noFill/>
                    </a:lnR>
                    <a:lnT>
                      <a:noFill/>
                    </a:lnT>
                    <a:lnB>
                      <a:noFill/>
                    </a:lnB>
                    <a:noFill/>
                  </a:tcPr>
                </a:tc>
                <a:tc>
                  <a:txBody>
                    <a:bodyPr/>
                    <a:lstStyle/>
                    <a:p>
                      <a:pPr algn="ctr"/>
                      <a:r>
                        <a:rPr lang="en-US" sz="900" u="sng" dirty="0"/>
                        <a:t>Trop </a:t>
                      </a:r>
                      <a:r>
                        <a:rPr lang="en-US" sz="900" u="sng" dirty="0" err="1"/>
                        <a:t>Hgt</a:t>
                      </a:r>
                      <a:br>
                        <a:rPr lang="en-US" sz="900" u="sng" dirty="0"/>
                      </a:br>
                      <a:r>
                        <a:rPr lang="en-US" sz="900" u="sng" dirty="0"/>
                        <a:t>(ft)</a:t>
                      </a:r>
                      <a:endParaRPr lang="en-US" sz="900" dirty="0"/>
                    </a:p>
                  </a:txBody>
                  <a:tcPr marL="0" marR="0" marT="0" marB="0" anchor="ctr">
                    <a:lnL>
                      <a:noFill/>
                    </a:lnL>
                    <a:lnR>
                      <a:noFill/>
                    </a:lnR>
                    <a:lnT>
                      <a:noFill/>
                    </a:lnT>
                    <a:lnB>
                      <a:noFill/>
                    </a:lnB>
                    <a:noFill/>
                  </a:tcPr>
                </a:tc>
                <a:tc>
                  <a:txBody>
                    <a:bodyPr/>
                    <a:lstStyle/>
                    <a:p>
                      <a:pPr algn="ctr"/>
                      <a:r>
                        <a:rPr lang="en-US" sz="900" u="sng" dirty="0"/>
                        <a:t>Max</a:t>
                      </a:r>
                      <a:br>
                        <a:rPr lang="en-US" sz="900" u="sng" dirty="0"/>
                      </a:br>
                      <a:r>
                        <a:rPr lang="en-US" sz="900" u="sng" dirty="0"/>
                        <a:t>Wind (kt)</a:t>
                      </a:r>
                      <a:endParaRPr lang="en-US" sz="900" dirty="0"/>
                    </a:p>
                  </a:txBody>
                  <a:tcPr marL="0" marR="0" marT="0" marB="0" anchor="ctr">
                    <a:lnL>
                      <a:noFill/>
                    </a:lnL>
                    <a:lnR>
                      <a:noFill/>
                    </a:lnR>
                    <a:lnT>
                      <a:noFill/>
                    </a:lnT>
                    <a:lnB>
                      <a:noFill/>
                    </a:lnB>
                    <a:noFill/>
                  </a:tcPr>
                </a:tc>
                <a:extLst>
                  <a:ext uri="{0D108BD9-81ED-4DB2-BD59-A6C34878D82A}">
                    <a16:rowId xmlns:a16="http://schemas.microsoft.com/office/drawing/2014/main" val="2285973194"/>
                  </a:ext>
                </a:extLst>
              </a:tr>
              <a:tr h="196986">
                <a:tc>
                  <a:txBody>
                    <a:bodyPr/>
                    <a:lstStyle/>
                    <a:p>
                      <a:pPr algn="ctr"/>
                      <a:r>
                        <a:rPr lang="en-US" sz="1050" dirty="0">
                          <a:highlight>
                            <a:srgbClr val="FFFF00"/>
                          </a:highlight>
                        </a:rPr>
                        <a:t>Wiggins</a:t>
                      </a:r>
                    </a:p>
                  </a:txBody>
                  <a:tcPr marL="0" marR="0" marT="0" marB="0" anchor="ctr">
                    <a:lnL>
                      <a:noFill/>
                    </a:lnL>
                    <a:lnR>
                      <a:noFill/>
                    </a:lnR>
                    <a:lnT>
                      <a:noFill/>
                    </a:lnT>
                    <a:lnB>
                      <a:noFill/>
                    </a:lnB>
                    <a:noFill/>
                  </a:tcPr>
                </a:tc>
                <a:tc>
                  <a:txBody>
                    <a:bodyPr/>
                    <a:lstStyle/>
                    <a:p>
                      <a:pPr algn="ctr"/>
                      <a:r>
                        <a:rPr lang="en-US" sz="1050" dirty="0"/>
                        <a:t>267 </a:t>
                      </a:r>
                      <a:r>
                        <a:rPr lang="en-US" sz="1050" dirty="0" err="1"/>
                        <a:t>hr</a:t>
                      </a:r>
                      <a:endParaRPr lang="en-US" sz="1050" dirty="0"/>
                    </a:p>
                  </a:txBody>
                  <a:tcPr marL="0" marR="0" marT="0" marB="0" anchor="ctr">
                    <a:lnL>
                      <a:noFill/>
                    </a:lnL>
                    <a:lnR>
                      <a:noFill/>
                    </a:lnR>
                    <a:lnT>
                      <a:noFill/>
                    </a:lnT>
                    <a:lnB>
                      <a:noFill/>
                    </a:lnB>
                    <a:noFill/>
                  </a:tcPr>
                </a:tc>
                <a:tc>
                  <a:txBody>
                    <a:bodyPr/>
                    <a:lstStyle/>
                    <a:p>
                      <a:pPr algn="ctr"/>
                      <a:r>
                        <a:rPr lang="en-US" sz="800" dirty="0"/>
                        <a:t>10-31-2020 1500 UTC</a:t>
                      </a:r>
                    </a:p>
                  </a:txBody>
                  <a:tcPr marL="0" marR="0" marT="0" marB="0" anchor="ctr">
                    <a:lnL>
                      <a:noFill/>
                    </a:lnL>
                    <a:lnR>
                      <a:noFill/>
                    </a:lnR>
                    <a:lnT>
                      <a:noFill/>
                    </a:lnT>
                    <a:lnB>
                      <a:noFill/>
                    </a:lnB>
                    <a:noFill/>
                  </a:tcPr>
                </a:tc>
                <a:tc>
                  <a:txBody>
                    <a:bodyPr/>
                    <a:lstStyle/>
                    <a:p>
                      <a:pPr algn="ctr"/>
                      <a:r>
                        <a:rPr lang="en-US" sz="1050" dirty="0"/>
                        <a:t>14%</a:t>
                      </a:r>
                    </a:p>
                  </a:txBody>
                  <a:tcPr marL="0" marR="0" marT="0" marB="0" anchor="ctr">
                    <a:lnL>
                      <a:noFill/>
                    </a:lnL>
                    <a:lnR>
                      <a:noFill/>
                    </a:lnR>
                    <a:lnT>
                      <a:noFill/>
                    </a:lnT>
                    <a:lnB>
                      <a:noFill/>
                    </a:lnB>
                    <a:noFill/>
                  </a:tcPr>
                </a:tc>
                <a:tc>
                  <a:txBody>
                    <a:bodyPr/>
                    <a:lstStyle/>
                    <a:p>
                      <a:pPr algn="ctr"/>
                      <a:r>
                        <a:rPr lang="en-US" sz="1050" dirty="0"/>
                        <a:t>6%</a:t>
                      </a:r>
                    </a:p>
                  </a:txBody>
                  <a:tcPr marL="0" marR="0" marT="0" marB="0" anchor="ctr">
                    <a:lnL>
                      <a:noFill/>
                    </a:lnL>
                    <a:lnR>
                      <a:noFill/>
                    </a:lnR>
                    <a:lnT>
                      <a:noFill/>
                    </a:lnT>
                    <a:lnB>
                      <a:noFill/>
                    </a:lnB>
                    <a:noFill/>
                  </a:tcPr>
                </a:tc>
                <a:tc>
                  <a:txBody>
                    <a:bodyPr/>
                    <a:lstStyle/>
                    <a:p>
                      <a:pPr algn="ctr"/>
                      <a:r>
                        <a:rPr lang="en-US" sz="1050" dirty="0"/>
                        <a:t>4%</a:t>
                      </a:r>
                    </a:p>
                  </a:txBody>
                  <a:tcPr marL="0" marR="0" marT="0" marB="0" anchor="ctr">
                    <a:lnL>
                      <a:noFill/>
                    </a:lnL>
                    <a:lnR>
                      <a:noFill/>
                    </a:lnR>
                    <a:lnT>
                      <a:noFill/>
                    </a:lnT>
                    <a:lnB>
                      <a:noFill/>
                    </a:lnB>
                    <a:noFill/>
                  </a:tcPr>
                </a:tc>
                <a:tc>
                  <a:txBody>
                    <a:bodyPr/>
                    <a:lstStyle/>
                    <a:p>
                      <a:pPr algn="ctr"/>
                      <a:r>
                        <a:rPr lang="en-US" sz="1050" dirty="0">
                          <a:highlight>
                            <a:srgbClr val="FFFF00"/>
                          </a:highlight>
                        </a:rPr>
                        <a:t>22%</a:t>
                      </a:r>
                    </a:p>
                  </a:txBody>
                  <a:tcPr marL="0" marR="0" marT="0" marB="0" anchor="ctr">
                    <a:lnL>
                      <a:noFill/>
                    </a:lnL>
                    <a:lnR>
                      <a:noFill/>
                    </a:lnR>
                    <a:lnT>
                      <a:noFill/>
                    </a:lnT>
                    <a:lnB>
                      <a:noFill/>
                    </a:lnB>
                    <a:noFill/>
                  </a:tcPr>
                </a:tc>
                <a:tc>
                  <a:txBody>
                    <a:bodyPr/>
                    <a:lstStyle/>
                    <a:p>
                      <a:pPr algn="ctr"/>
                      <a:r>
                        <a:rPr lang="en-US" sz="1050" dirty="0">
                          <a:highlight>
                            <a:srgbClr val="FFFF00"/>
                          </a:highlight>
                        </a:rPr>
                        <a:t>38</a:t>
                      </a:r>
                    </a:p>
                  </a:txBody>
                  <a:tcPr marL="0" marR="0" marT="0" marB="0" anchor="ctr">
                    <a:lnL>
                      <a:noFill/>
                    </a:lnL>
                    <a:lnR>
                      <a:noFill/>
                    </a:lnR>
                    <a:lnT>
                      <a:noFill/>
                    </a:lnT>
                    <a:lnB>
                      <a:noFill/>
                    </a:lnB>
                    <a:noFill/>
                  </a:tcPr>
                </a:tc>
                <a:tc>
                  <a:txBody>
                    <a:bodyPr/>
                    <a:lstStyle/>
                    <a:p>
                      <a:pPr algn="ctr"/>
                      <a:r>
                        <a:rPr lang="en-US" sz="1050" dirty="0"/>
                        <a:t>290° @  0 G 5</a:t>
                      </a:r>
                    </a:p>
                  </a:txBody>
                  <a:tcPr marL="0" marR="0" marT="0" marB="0" anchor="ctr">
                    <a:lnL>
                      <a:noFill/>
                    </a:lnL>
                    <a:lnR>
                      <a:noFill/>
                    </a:lnR>
                    <a:lnT>
                      <a:noFill/>
                    </a:lnT>
                    <a:lnB>
                      <a:noFill/>
                    </a:lnB>
                    <a:noFill/>
                  </a:tcPr>
                </a:tc>
                <a:tc>
                  <a:txBody>
                    <a:bodyPr/>
                    <a:lstStyle/>
                    <a:p>
                      <a:pPr algn="ctr"/>
                      <a:r>
                        <a:rPr lang="en-US" sz="1050" dirty="0"/>
                        <a:t>0.00</a:t>
                      </a:r>
                    </a:p>
                  </a:txBody>
                  <a:tcPr marL="0" marR="0" marT="0" marB="0" anchor="ctr">
                    <a:lnL>
                      <a:noFill/>
                    </a:lnL>
                    <a:lnR>
                      <a:noFill/>
                    </a:lnR>
                    <a:lnT>
                      <a:noFill/>
                    </a:lnT>
                    <a:lnB>
                      <a:noFill/>
                    </a:lnB>
                    <a:noFill/>
                  </a:tcPr>
                </a:tc>
                <a:tc>
                  <a:txBody>
                    <a:bodyPr/>
                    <a:lstStyle/>
                    <a:p>
                      <a:pPr algn="ctr"/>
                      <a:r>
                        <a:rPr lang="en-US" sz="1050" dirty="0"/>
                        <a:t>1</a:t>
                      </a:r>
                    </a:p>
                  </a:txBody>
                  <a:tcPr marL="0" marR="0" marT="0" marB="0" anchor="ctr">
                    <a:lnL>
                      <a:noFill/>
                    </a:lnL>
                    <a:lnR>
                      <a:noFill/>
                    </a:lnR>
                    <a:lnT>
                      <a:noFill/>
                    </a:lnT>
                    <a:lnB>
                      <a:noFill/>
                    </a:lnB>
                    <a:noFill/>
                  </a:tcPr>
                </a:tc>
                <a:tc>
                  <a:txBody>
                    <a:bodyPr/>
                    <a:lstStyle/>
                    <a:p>
                      <a:pPr algn="ctr"/>
                      <a:r>
                        <a:rPr lang="en-US" sz="1050" dirty="0"/>
                        <a:t>0%</a:t>
                      </a:r>
                    </a:p>
                  </a:txBody>
                  <a:tcPr marL="0" marR="0" marT="0" marB="0" anchor="ctr">
                    <a:lnL>
                      <a:noFill/>
                    </a:lnL>
                    <a:lnR>
                      <a:noFill/>
                    </a:lnR>
                    <a:lnT>
                      <a:noFill/>
                    </a:lnT>
                    <a:lnB>
                      <a:noFill/>
                    </a:lnB>
                    <a:noFill/>
                  </a:tcPr>
                </a:tc>
                <a:tc>
                  <a:txBody>
                    <a:bodyPr/>
                    <a:lstStyle/>
                    <a:p>
                      <a:pPr algn="ctr"/>
                      <a:r>
                        <a:rPr lang="en-US" sz="1050" dirty="0"/>
                        <a:t>48059</a:t>
                      </a:r>
                    </a:p>
                  </a:txBody>
                  <a:tcPr marL="0" marR="0" marT="0" marB="0" anchor="ctr">
                    <a:lnL>
                      <a:noFill/>
                    </a:lnL>
                    <a:lnR>
                      <a:noFill/>
                    </a:lnR>
                    <a:lnT>
                      <a:noFill/>
                    </a:lnT>
                    <a:lnB>
                      <a:noFill/>
                    </a:lnB>
                    <a:noFill/>
                  </a:tcPr>
                </a:tc>
                <a:tc>
                  <a:txBody>
                    <a:bodyPr/>
                    <a:lstStyle/>
                    <a:p>
                      <a:pPr algn="ctr"/>
                      <a:r>
                        <a:rPr lang="en-US" sz="900" dirty="0"/>
                        <a:t>152° @  23</a:t>
                      </a:r>
                      <a:br>
                        <a:rPr lang="en-US" sz="900" dirty="0"/>
                      </a:br>
                      <a:r>
                        <a:rPr lang="en-US" sz="900" dirty="0"/>
                        <a:t>41793 ft</a:t>
                      </a:r>
                    </a:p>
                  </a:txBody>
                  <a:tcPr marL="0" marR="0" marT="0" marB="0" anchor="ctr">
                    <a:lnL>
                      <a:noFill/>
                    </a:lnL>
                    <a:lnR>
                      <a:noFill/>
                    </a:lnR>
                    <a:lnT>
                      <a:noFill/>
                    </a:lnT>
                    <a:lnB>
                      <a:noFill/>
                    </a:lnB>
                    <a:noFill/>
                  </a:tcPr>
                </a:tc>
                <a:extLst>
                  <a:ext uri="{0D108BD9-81ED-4DB2-BD59-A6C34878D82A}">
                    <a16:rowId xmlns:a16="http://schemas.microsoft.com/office/drawing/2014/main" val="3944413891"/>
                  </a:ext>
                </a:extLst>
              </a:tr>
              <a:tr h="196986">
                <a:tc>
                  <a:txBody>
                    <a:bodyPr/>
                    <a:lstStyle/>
                    <a:p>
                      <a:pPr algn="ctr"/>
                      <a:r>
                        <a:rPr lang="en-US" sz="1050"/>
                        <a:t>Windsor</a:t>
                      </a:r>
                    </a:p>
                  </a:txBody>
                  <a:tcPr marL="0" marR="0" marT="0" marB="0" anchor="ctr">
                    <a:lnL>
                      <a:noFill/>
                    </a:lnL>
                    <a:lnR>
                      <a:noFill/>
                    </a:lnR>
                    <a:lnT>
                      <a:noFill/>
                    </a:lnT>
                    <a:lnB>
                      <a:noFill/>
                    </a:lnB>
                    <a:noFill/>
                  </a:tcPr>
                </a:tc>
                <a:tc>
                  <a:txBody>
                    <a:bodyPr/>
                    <a:lstStyle/>
                    <a:p>
                      <a:pPr algn="ctr"/>
                      <a:r>
                        <a:rPr lang="en-US" sz="1050"/>
                        <a:t>267 hr</a:t>
                      </a:r>
                    </a:p>
                  </a:txBody>
                  <a:tcPr marL="0" marR="0" marT="0" marB="0" anchor="ctr">
                    <a:lnL>
                      <a:noFill/>
                    </a:lnL>
                    <a:lnR>
                      <a:noFill/>
                    </a:lnR>
                    <a:lnT>
                      <a:noFill/>
                    </a:lnT>
                    <a:lnB>
                      <a:noFill/>
                    </a:lnB>
                    <a:noFill/>
                  </a:tcPr>
                </a:tc>
                <a:tc>
                  <a:txBody>
                    <a:bodyPr/>
                    <a:lstStyle/>
                    <a:p>
                      <a:pPr algn="ctr"/>
                      <a:r>
                        <a:rPr lang="en-US" sz="800" dirty="0"/>
                        <a:t>10-31-2020 1500 UTC</a:t>
                      </a:r>
                    </a:p>
                  </a:txBody>
                  <a:tcPr marL="0" marR="0" marT="0" marB="0" anchor="ctr">
                    <a:lnL>
                      <a:noFill/>
                    </a:lnL>
                    <a:lnR>
                      <a:noFill/>
                    </a:lnR>
                    <a:lnT>
                      <a:noFill/>
                    </a:lnT>
                    <a:lnB>
                      <a:noFill/>
                    </a:lnB>
                    <a:noFill/>
                  </a:tcPr>
                </a:tc>
                <a:tc>
                  <a:txBody>
                    <a:bodyPr/>
                    <a:lstStyle/>
                    <a:p>
                      <a:pPr algn="ctr"/>
                      <a:r>
                        <a:rPr lang="en-US" sz="1050"/>
                        <a:t>13%</a:t>
                      </a:r>
                    </a:p>
                  </a:txBody>
                  <a:tcPr marL="0" marR="0" marT="0" marB="0" anchor="ctr">
                    <a:lnL>
                      <a:noFill/>
                    </a:lnL>
                    <a:lnR>
                      <a:noFill/>
                    </a:lnR>
                    <a:lnT>
                      <a:noFill/>
                    </a:lnT>
                    <a:lnB>
                      <a:noFill/>
                    </a:lnB>
                    <a:noFill/>
                  </a:tcPr>
                </a:tc>
                <a:tc>
                  <a:txBody>
                    <a:bodyPr/>
                    <a:lstStyle/>
                    <a:p>
                      <a:pPr algn="ctr"/>
                      <a:r>
                        <a:rPr lang="en-US" sz="1050"/>
                        <a:t>6%</a:t>
                      </a:r>
                    </a:p>
                  </a:txBody>
                  <a:tcPr marL="0" marR="0" marT="0" marB="0" anchor="ctr">
                    <a:lnL>
                      <a:noFill/>
                    </a:lnL>
                    <a:lnR>
                      <a:noFill/>
                    </a:lnR>
                    <a:lnT>
                      <a:noFill/>
                    </a:lnT>
                    <a:lnB>
                      <a:noFill/>
                    </a:lnB>
                    <a:noFill/>
                  </a:tcPr>
                </a:tc>
                <a:tc>
                  <a:txBody>
                    <a:bodyPr/>
                    <a:lstStyle/>
                    <a:p>
                      <a:pPr algn="ctr"/>
                      <a:r>
                        <a:rPr lang="en-US" sz="1050"/>
                        <a:t>4%</a:t>
                      </a:r>
                    </a:p>
                  </a:txBody>
                  <a:tcPr marL="0" marR="0" marT="0" marB="0" anchor="ctr">
                    <a:lnL>
                      <a:noFill/>
                    </a:lnL>
                    <a:lnR>
                      <a:noFill/>
                    </a:lnR>
                    <a:lnT>
                      <a:noFill/>
                    </a:lnT>
                    <a:lnB>
                      <a:noFill/>
                    </a:lnB>
                    <a:noFill/>
                  </a:tcPr>
                </a:tc>
                <a:tc>
                  <a:txBody>
                    <a:bodyPr/>
                    <a:lstStyle/>
                    <a:p>
                      <a:pPr algn="ctr"/>
                      <a:r>
                        <a:rPr lang="en-US" sz="1050" dirty="0"/>
                        <a:t>21%</a:t>
                      </a:r>
                    </a:p>
                  </a:txBody>
                  <a:tcPr marL="0" marR="0" marT="0" marB="0" anchor="ctr">
                    <a:lnL>
                      <a:noFill/>
                    </a:lnL>
                    <a:lnR>
                      <a:noFill/>
                    </a:lnR>
                    <a:lnT>
                      <a:noFill/>
                    </a:lnT>
                    <a:lnB>
                      <a:noFill/>
                    </a:lnB>
                    <a:noFill/>
                  </a:tcPr>
                </a:tc>
                <a:tc>
                  <a:txBody>
                    <a:bodyPr/>
                    <a:lstStyle/>
                    <a:p>
                      <a:pPr algn="ctr"/>
                      <a:r>
                        <a:rPr lang="en-US" sz="1050" dirty="0"/>
                        <a:t>38</a:t>
                      </a:r>
                    </a:p>
                  </a:txBody>
                  <a:tcPr marL="0" marR="0" marT="0" marB="0" anchor="ctr">
                    <a:lnL>
                      <a:noFill/>
                    </a:lnL>
                    <a:lnR>
                      <a:noFill/>
                    </a:lnR>
                    <a:lnT>
                      <a:noFill/>
                    </a:lnT>
                    <a:lnB>
                      <a:noFill/>
                    </a:lnB>
                    <a:noFill/>
                  </a:tcPr>
                </a:tc>
                <a:tc>
                  <a:txBody>
                    <a:bodyPr/>
                    <a:lstStyle/>
                    <a:p>
                      <a:pPr algn="ctr"/>
                      <a:r>
                        <a:rPr lang="en-US" sz="1050" dirty="0"/>
                        <a:t>288° @  0 G 5</a:t>
                      </a:r>
                    </a:p>
                  </a:txBody>
                  <a:tcPr marL="0" marR="0" marT="0" marB="0" anchor="ctr">
                    <a:lnL>
                      <a:noFill/>
                    </a:lnL>
                    <a:lnR>
                      <a:noFill/>
                    </a:lnR>
                    <a:lnT>
                      <a:noFill/>
                    </a:lnT>
                    <a:lnB>
                      <a:noFill/>
                    </a:lnB>
                    <a:noFill/>
                  </a:tcPr>
                </a:tc>
                <a:tc>
                  <a:txBody>
                    <a:bodyPr/>
                    <a:lstStyle/>
                    <a:p>
                      <a:pPr algn="ctr"/>
                      <a:r>
                        <a:rPr lang="en-US" sz="1050" dirty="0"/>
                        <a:t>0.00</a:t>
                      </a:r>
                    </a:p>
                  </a:txBody>
                  <a:tcPr marL="0" marR="0" marT="0" marB="0" anchor="ctr">
                    <a:lnL>
                      <a:noFill/>
                    </a:lnL>
                    <a:lnR>
                      <a:noFill/>
                    </a:lnR>
                    <a:lnT>
                      <a:noFill/>
                    </a:lnT>
                    <a:lnB>
                      <a:noFill/>
                    </a:lnB>
                    <a:noFill/>
                  </a:tcPr>
                </a:tc>
                <a:tc>
                  <a:txBody>
                    <a:bodyPr/>
                    <a:lstStyle/>
                    <a:p>
                      <a:pPr algn="ctr"/>
                      <a:r>
                        <a:rPr lang="en-US" sz="1050" dirty="0"/>
                        <a:t>1</a:t>
                      </a:r>
                    </a:p>
                  </a:txBody>
                  <a:tcPr marL="0" marR="0" marT="0" marB="0" anchor="ctr">
                    <a:lnL>
                      <a:noFill/>
                    </a:lnL>
                    <a:lnR>
                      <a:noFill/>
                    </a:lnR>
                    <a:lnT>
                      <a:noFill/>
                    </a:lnT>
                    <a:lnB>
                      <a:noFill/>
                    </a:lnB>
                    <a:noFill/>
                  </a:tcPr>
                </a:tc>
                <a:tc>
                  <a:txBody>
                    <a:bodyPr/>
                    <a:lstStyle/>
                    <a:p>
                      <a:pPr algn="ctr"/>
                      <a:r>
                        <a:rPr lang="en-US" sz="1050" dirty="0"/>
                        <a:t>0%</a:t>
                      </a:r>
                    </a:p>
                  </a:txBody>
                  <a:tcPr marL="0" marR="0" marT="0" marB="0" anchor="ctr">
                    <a:lnL>
                      <a:noFill/>
                    </a:lnL>
                    <a:lnR>
                      <a:noFill/>
                    </a:lnR>
                    <a:lnT>
                      <a:noFill/>
                    </a:lnT>
                    <a:lnB>
                      <a:noFill/>
                    </a:lnB>
                    <a:noFill/>
                  </a:tcPr>
                </a:tc>
                <a:tc>
                  <a:txBody>
                    <a:bodyPr/>
                    <a:lstStyle/>
                    <a:p>
                      <a:pPr algn="ctr"/>
                      <a:r>
                        <a:rPr lang="en-US" sz="1050" dirty="0"/>
                        <a:t>48157</a:t>
                      </a:r>
                    </a:p>
                  </a:txBody>
                  <a:tcPr marL="0" marR="0" marT="0" marB="0" anchor="ctr">
                    <a:lnL>
                      <a:noFill/>
                    </a:lnL>
                    <a:lnR>
                      <a:noFill/>
                    </a:lnR>
                    <a:lnT>
                      <a:noFill/>
                    </a:lnT>
                    <a:lnB>
                      <a:noFill/>
                    </a:lnB>
                    <a:noFill/>
                  </a:tcPr>
                </a:tc>
                <a:tc>
                  <a:txBody>
                    <a:bodyPr/>
                    <a:lstStyle/>
                    <a:p>
                      <a:pPr algn="ctr"/>
                      <a:r>
                        <a:rPr lang="en-US" sz="900" dirty="0"/>
                        <a:t>152° @  22</a:t>
                      </a:r>
                      <a:br>
                        <a:rPr lang="en-US" sz="900" dirty="0"/>
                      </a:br>
                      <a:r>
                        <a:rPr lang="en-US" sz="900" dirty="0"/>
                        <a:t>41883 ft</a:t>
                      </a:r>
                    </a:p>
                  </a:txBody>
                  <a:tcPr marL="0" marR="0" marT="0" marB="0" anchor="ctr">
                    <a:lnL>
                      <a:noFill/>
                    </a:lnL>
                    <a:lnR>
                      <a:noFill/>
                    </a:lnR>
                    <a:lnT>
                      <a:noFill/>
                    </a:lnT>
                    <a:lnB>
                      <a:noFill/>
                    </a:lnB>
                    <a:noFill/>
                  </a:tcPr>
                </a:tc>
                <a:extLst>
                  <a:ext uri="{0D108BD9-81ED-4DB2-BD59-A6C34878D82A}">
                    <a16:rowId xmlns:a16="http://schemas.microsoft.com/office/drawing/2014/main" val="1327867344"/>
                  </a:ext>
                </a:extLst>
              </a:tr>
              <a:tr h="196986">
                <a:tc>
                  <a:txBody>
                    <a:bodyPr/>
                    <a:lstStyle/>
                    <a:p>
                      <a:pPr algn="ctr"/>
                      <a:r>
                        <a:rPr lang="en-US" sz="1050" dirty="0"/>
                        <a:t>Deer Trail</a:t>
                      </a:r>
                    </a:p>
                  </a:txBody>
                  <a:tcPr marL="0" marR="0" marT="0" marB="0" anchor="ctr">
                    <a:lnL>
                      <a:noFill/>
                    </a:lnL>
                    <a:lnR>
                      <a:noFill/>
                    </a:lnR>
                    <a:lnT>
                      <a:noFill/>
                    </a:lnT>
                    <a:lnB>
                      <a:noFill/>
                    </a:lnB>
                    <a:noFill/>
                  </a:tcPr>
                </a:tc>
                <a:tc>
                  <a:txBody>
                    <a:bodyPr/>
                    <a:lstStyle/>
                    <a:p>
                      <a:pPr algn="ctr"/>
                      <a:r>
                        <a:rPr lang="en-US" sz="1050"/>
                        <a:t>267 hr</a:t>
                      </a:r>
                    </a:p>
                  </a:txBody>
                  <a:tcPr marL="0" marR="0" marT="0" marB="0" anchor="ctr">
                    <a:lnL>
                      <a:noFill/>
                    </a:lnL>
                    <a:lnR>
                      <a:noFill/>
                    </a:lnR>
                    <a:lnT>
                      <a:noFill/>
                    </a:lnT>
                    <a:lnB>
                      <a:noFill/>
                    </a:lnB>
                    <a:noFill/>
                  </a:tcPr>
                </a:tc>
                <a:tc>
                  <a:txBody>
                    <a:bodyPr/>
                    <a:lstStyle/>
                    <a:p>
                      <a:pPr algn="ctr"/>
                      <a:r>
                        <a:rPr lang="en-US" sz="800" dirty="0"/>
                        <a:t>10-31-2020 1500 UTC</a:t>
                      </a:r>
                    </a:p>
                  </a:txBody>
                  <a:tcPr marL="0" marR="0" marT="0" marB="0" anchor="ctr">
                    <a:lnL>
                      <a:noFill/>
                    </a:lnL>
                    <a:lnR>
                      <a:noFill/>
                    </a:lnR>
                    <a:lnT>
                      <a:noFill/>
                    </a:lnT>
                    <a:lnB>
                      <a:noFill/>
                    </a:lnB>
                    <a:noFill/>
                  </a:tcPr>
                </a:tc>
                <a:tc>
                  <a:txBody>
                    <a:bodyPr/>
                    <a:lstStyle/>
                    <a:p>
                      <a:pPr algn="ctr"/>
                      <a:r>
                        <a:rPr lang="en-US" sz="1050"/>
                        <a:t>13%</a:t>
                      </a:r>
                    </a:p>
                  </a:txBody>
                  <a:tcPr marL="0" marR="0" marT="0" marB="0" anchor="ctr">
                    <a:lnL>
                      <a:noFill/>
                    </a:lnL>
                    <a:lnR>
                      <a:noFill/>
                    </a:lnR>
                    <a:lnT>
                      <a:noFill/>
                    </a:lnT>
                    <a:lnB>
                      <a:noFill/>
                    </a:lnB>
                    <a:noFill/>
                  </a:tcPr>
                </a:tc>
                <a:tc>
                  <a:txBody>
                    <a:bodyPr/>
                    <a:lstStyle/>
                    <a:p>
                      <a:pPr algn="ctr"/>
                      <a:r>
                        <a:rPr lang="en-US" sz="1050"/>
                        <a:t>6%</a:t>
                      </a:r>
                    </a:p>
                  </a:txBody>
                  <a:tcPr marL="0" marR="0" marT="0" marB="0" anchor="ctr">
                    <a:lnL>
                      <a:noFill/>
                    </a:lnL>
                    <a:lnR>
                      <a:noFill/>
                    </a:lnR>
                    <a:lnT>
                      <a:noFill/>
                    </a:lnT>
                    <a:lnB>
                      <a:noFill/>
                    </a:lnB>
                    <a:noFill/>
                  </a:tcPr>
                </a:tc>
                <a:tc>
                  <a:txBody>
                    <a:bodyPr/>
                    <a:lstStyle/>
                    <a:p>
                      <a:pPr algn="ctr"/>
                      <a:r>
                        <a:rPr lang="en-US" sz="1050"/>
                        <a:t>4%</a:t>
                      </a:r>
                    </a:p>
                  </a:txBody>
                  <a:tcPr marL="0" marR="0" marT="0" marB="0" anchor="ctr">
                    <a:lnL>
                      <a:noFill/>
                    </a:lnL>
                    <a:lnR>
                      <a:noFill/>
                    </a:lnR>
                    <a:lnT>
                      <a:noFill/>
                    </a:lnT>
                    <a:lnB>
                      <a:noFill/>
                    </a:lnB>
                    <a:noFill/>
                  </a:tcPr>
                </a:tc>
                <a:tc>
                  <a:txBody>
                    <a:bodyPr/>
                    <a:lstStyle/>
                    <a:p>
                      <a:pPr algn="ctr"/>
                      <a:r>
                        <a:rPr lang="en-US" sz="1050"/>
                        <a:t>22%</a:t>
                      </a:r>
                    </a:p>
                  </a:txBody>
                  <a:tcPr marL="0" marR="0" marT="0" marB="0" anchor="ctr">
                    <a:lnL>
                      <a:noFill/>
                    </a:lnL>
                    <a:lnR>
                      <a:noFill/>
                    </a:lnR>
                    <a:lnT>
                      <a:noFill/>
                    </a:lnT>
                    <a:lnB>
                      <a:noFill/>
                    </a:lnB>
                    <a:noFill/>
                  </a:tcPr>
                </a:tc>
                <a:tc>
                  <a:txBody>
                    <a:bodyPr/>
                    <a:lstStyle/>
                    <a:p>
                      <a:pPr algn="ctr"/>
                      <a:r>
                        <a:rPr lang="en-US" sz="1050"/>
                        <a:t>38</a:t>
                      </a:r>
                    </a:p>
                  </a:txBody>
                  <a:tcPr marL="0" marR="0" marT="0" marB="0" anchor="ctr">
                    <a:lnL>
                      <a:noFill/>
                    </a:lnL>
                    <a:lnR>
                      <a:noFill/>
                    </a:lnR>
                    <a:lnT>
                      <a:noFill/>
                    </a:lnT>
                    <a:lnB>
                      <a:noFill/>
                    </a:lnB>
                    <a:noFill/>
                  </a:tcPr>
                </a:tc>
                <a:tc>
                  <a:txBody>
                    <a:bodyPr/>
                    <a:lstStyle/>
                    <a:p>
                      <a:pPr algn="ctr"/>
                      <a:r>
                        <a:rPr lang="en-US" sz="1050"/>
                        <a:t>293° @  0 G 5</a:t>
                      </a:r>
                    </a:p>
                  </a:txBody>
                  <a:tcPr marL="0" marR="0" marT="0" marB="0" anchor="ctr">
                    <a:lnL>
                      <a:noFill/>
                    </a:lnL>
                    <a:lnR>
                      <a:noFill/>
                    </a:lnR>
                    <a:lnT>
                      <a:noFill/>
                    </a:lnT>
                    <a:lnB>
                      <a:noFill/>
                    </a:lnB>
                    <a:noFill/>
                  </a:tcPr>
                </a:tc>
                <a:tc>
                  <a:txBody>
                    <a:bodyPr/>
                    <a:lstStyle/>
                    <a:p>
                      <a:pPr algn="ctr"/>
                      <a:r>
                        <a:rPr lang="en-US" sz="1050"/>
                        <a:t>0.00</a:t>
                      </a:r>
                    </a:p>
                  </a:txBody>
                  <a:tcPr marL="0" marR="0" marT="0" marB="0" anchor="ctr">
                    <a:lnL>
                      <a:noFill/>
                    </a:lnL>
                    <a:lnR>
                      <a:noFill/>
                    </a:lnR>
                    <a:lnT>
                      <a:noFill/>
                    </a:lnT>
                    <a:lnB>
                      <a:noFill/>
                    </a:lnB>
                    <a:noFill/>
                  </a:tcPr>
                </a:tc>
                <a:tc>
                  <a:txBody>
                    <a:bodyPr/>
                    <a:lstStyle/>
                    <a:p>
                      <a:pPr algn="ctr"/>
                      <a:r>
                        <a:rPr lang="en-US" sz="1050"/>
                        <a:t>1</a:t>
                      </a:r>
                    </a:p>
                  </a:txBody>
                  <a:tcPr marL="0" marR="0" marT="0" marB="0" anchor="ctr">
                    <a:lnL>
                      <a:noFill/>
                    </a:lnL>
                    <a:lnR>
                      <a:noFill/>
                    </a:lnR>
                    <a:lnT>
                      <a:noFill/>
                    </a:lnT>
                    <a:lnB>
                      <a:noFill/>
                    </a:lnB>
                    <a:noFill/>
                  </a:tcPr>
                </a:tc>
                <a:tc>
                  <a:txBody>
                    <a:bodyPr/>
                    <a:lstStyle/>
                    <a:p>
                      <a:pPr algn="ctr"/>
                      <a:r>
                        <a:rPr lang="en-US" sz="1050"/>
                        <a:t>0%</a:t>
                      </a:r>
                    </a:p>
                  </a:txBody>
                  <a:tcPr marL="0" marR="0" marT="0" marB="0" anchor="ctr">
                    <a:lnL>
                      <a:noFill/>
                    </a:lnL>
                    <a:lnR>
                      <a:noFill/>
                    </a:lnR>
                    <a:lnT>
                      <a:noFill/>
                    </a:lnT>
                    <a:lnB>
                      <a:noFill/>
                    </a:lnB>
                    <a:noFill/>
                  </a:tcPr>
                </a:tc>
                <a:tc>
                  <a:txBody>
                    <a:bodyPr/>
                    <a:lstStyle/>
                    <a:p>
                      <a:pPr algn="ctr"/>
                      <a:r>
                        <a:rPr lang="en-US" sz="1050" dirty="0"/>
                        <a:t>48376</a:t>
                      </a:r>
                    </a:p>
                  </a:txBody>
                  <a:tcPr marL="0" marR="0" marT="0" marB="0" anchor="ctr">
                    <a:lnL>
                      <a:noFill/>
                    </a:lnL>
                    <a:lnR>
                      <a:noFill/>
                    </a:lnR>
                    <a:lnT>
                      <a:noFill/>
                    </a:lnT>
                    <a:lnB>
                      <a:noFill/>
                    </a:lnB>
                    <a:noFill/>
                  </a:tcPr>
                </a:tc>
                <a:tc>
                  <a:txBody>
                    <a:bodyPr/>
                    <a:lstStyle/>
                    <a:p>
                      <a:pPr algn="ctr"/>
                      <a:r>
                        <a:rPr lang="en-US" sz="900" dirty="0"/>
                        <a:t>153° @  23</a:t>
                      </a:r>
                      <a:br>
                        <a:rPr lang="en-US" sz="900" dirty="0"/>
                      </a:br>
                      <a:r>
                        <a:rPr lang="en-US" sz="900" dirty="0"/>
                        <a:t>41193 ft</a:t>
                      </a:r>
                    </a:p>
                  </a:txBody>
                  <a:tcPr marL="0" marR="0" marT="0" marB="0" anchor="ctr">
                    <a:lnL>
                      <a:noFill/>
                    </a:lnL>
                    <a:lnR>
                      <a:noFill/>
                    </a:lnR>
                    <a:lnT>
                      <a:noFill/>
                    </a:lnT>
                    <a:lnB>
                      <a:noFill/>
                    </a:lnB>
                    <a:noFill/>
                  </a:tcPr>
                </a:tc>
                <a:extLst>
                  <a:ext uri="{0D108BD9-81ED-4DB2-BD59-A6C34878D82A}">
                    <a16:rowId xmlns:a16="http://schemas.microsoft.com/office/drawing/2014/main" val="3896558789"/>
                  </a:ext>
                </a:extLst>
              </a:tr>
            </a:tbl>
          </a:graphicData>
        </a:graphic>
      </p:graphicFrame>
      <p:graphicFrame>
        <p:nvGraphicFramePr>
          <p:cNvPr id="20" name="Table 19">
            <a:extLst>
              <a:ext uri="{FF2B5EF4-FFF2-40B4-BE49-F238E27FC236}">
                <a16:creationId xmlns:a16="http://schemas.microsoft.com/office/drawing/2014/main" id="{0F19053E-369B-4392-BA53-14128C9C2B6C}"/>
              </a:ext>
            </a:extLst>
          </p:cNvPr>
          <p:cNvGraphicFramePr>
            <a:graphicFrameLocks noGrp="1"/>
          </p:cNvGraphicFramePr>
          <p:nvPr>
            <p:extLst>
              <p:ext uri="{D42A27DB-BD31-4B8C-83A1-F6EECF244321}">
                <p14:modId xmlns:p14="http://schemas.microsoft.com/office/powerpoint/2010/main" val="323101212"/>
              </p:ext>
            </p:extLst>
          </p:nvPr>
        </p:nvGraphicFramePr>
        <p:xfrm>
          <a:off x="628650" y="5123949"/>
          <a:ext cx="7886700" cy="304800"/>
        </p:xfrm>
        <a:graphic>
          <a:graphicData uri="http://schemas.openxmlformats.org/drawingml/2006/table">
            <a:tbl>
              <a:tblPr/>
              <a:tblGrid>
                <a:gridCol w="7886700">
                  <a:extLst>
                    <a:ext uri="{9D8B030D-6E8A-4147-A177-3AD203B41FA5}">
                      <a16:colId xmlns:a16="http://schemas.microsoft.com/office/drawing/2014/main" val="1238419003"/>
                    </a:ext>
                  </a:extLst>
                </a:gridCol>
              </a:tblGrid>
              <a:tr h="0">
                <a:tc>
                  <a:txBody>
                    <a:bodyPr/>
                    <a:lstStyle/>
                    <a:p>
                      <a:pPr algn="ctr"/>
                      <a:r>
                        <a:rPr lang="en-US" sz="1400" b="1" dirty="0"/>
                        <a:t>GFS Surface / Aloft Conditions Forecast</a:t>
                      </a:r>
                      <a:endParaRPr lang="en-US" sz="1400" dirty="0"/>
                    </a:p>
                  </a:txBody>
                  <a:tcPr anchor="ctr">
                    <a:lnL>
                      <a:noFill/>
                    </a:lnL>
                    <a:lnR>
                      <a:noFill/>
                    </a:lnR>
                    <a:lnT>
                      <a:noFill/>
                    </a:lnT>
                    <a:lnB>
                      <a:noFill/>
                    </a:lnB>
                  </a:tcPr>
                </a:tc>
                <a:extLst>
                  <a:ext uri="{0D108BD9-81ED-4DB2-BD59-A6C34878D82A}">
                    <a16:rowId xmlns:a16="http://schemas.microsoft.com/office/drawing/2014/main" val="2821075810"/>
                  </a:ext>
                </a:extLst>
              </a:tr>
            </a:tbl>
          </a:graphicData>
        </a:graphic>
      </p:graphicFrame>
    </p:spTree>
    <p:extLst>
      <p:ext uri="{BB962C8B-B14F-4D97-AF65-F5344CB8AC3E}">
        <p14:creationId xmlns:p14="http://schemas.microsoft.com/office/powerpoint/2010/main" val="2385495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D2E86A0-4BA9-48F4-8978-68634AE7A578}"/>
              </a:ext>
            </a:extLst>
          </p:cNvPr>
          <p:cNvSpPr>
            <a:spLocks noGrp="1"/>
          </p:cNvSpPr>
          <p:nvPr>
            <p:ph type="ftr" sz="quarter" idx="11"/>
          </p:nvPr>
        </p:nvSpPr>
        <p:spPr/>
        <p:txBody>
          <a:bodyPr/>
          <a:lstStyle/>
          <a:p>
            <a:r>
              <a:rPr lang="en-US"/>
              <a:t>HAB – 15 (&amp; 16) BalloonSat Launch Info</a:t>
            </a:r>
            <a:endParaRPr lang="en-US" dirty="0"/>
          </a:p>
        </p:txBody>
      </p:sp>
      <p:sp>
        <p:nvSpPr>
          <p:cNvPr id="5" name="Slide Number Placeholder 4">
            <a:extLst>
              <a:ext uri="{FF2B5EF4-FFF2-40B4-BE49-F238E27FC236}">
                <a16:creationId xmlns:a16="http://schemas.microsoft.com/office/drawing/2014/main" id="{0C66AF1A-7A2C-491B-89F4-7D9AE9F60F9D}"/>
              </a:ext>
            </a:extLst>
          </p:cNvPr>
          <p:cNvSpPr>
            <a:spLocks noGrp="1"/>
          </p:cNvSpPr>
          <p:nvPr>
            <p:ph type="sldNum" sz="quarter" idx="12"/>
          </p:nvPr>
        </p:nvSpPr>
        <p:spPr/>
        <p:txBody>
          <a:bodyPr/>
          <a:lstStyle/>
          <a:p>
            <a:fld id="{B1E8EF59-9F16-4045-8D24-4BEC833CDBE5}" type="slidenum">
              <a:rPr lang="en-US" smtClean="0"/>
              <a:t>21</a:t>
            </a:fld>
            <a:endParaRPr lang="en-US"/>
          </a:p>
        </p:txBody>
      </p:sp>
      <p:graphicFrame>
        <p:nvGraphicFramePr>
          <p:cNvPr id="6" name="Table 5">
            <a:extLst>
              <a:ext uri="{FF2B5EF4-FFF2-40B4-BE49-F238E27FC236}">
                <a16:creationId xmlns:a16="http://schemas.microsoft.com/office/drawing/2014/main" id="{8BB9A52F-AD5B-412A-B074-0F09F9187615}"/>
              </a:ext>
            </a:extLst>
          </p:cNvPr>
          <p:cNvGraphicFramePr>
            <a:graphicFrameLocks noGrp="1"/>
          </p:cNvGraphicFramePr>
          <p:nvPr>
            <p:extLst>
              <p:ext uri="{D42A27DB-BD31-4B8C-83A1-F6EECF244321}">
                <p14:modId xmlns:p14="http://schemas.microsoft.com/office/powerpoint/2010/main" val="4063606073"/>
              </p:ext>
            </p:extLst>
          </p:nvPr>
        </p:nvGraphicFramePr>
        <p:xfrm>
          <a:off x="352018" y="2169267"/>
          <a:ext cx="7811312" cy="1097280"/>
        </p:xfrm>
        <a:graphic>
          <a:graphicData uri="http://schemas.openxmlformats.org/drawingml/2006/table">
            <a:tbl>
              <a:tblPr/>
              <a:tblGrid>
                <a:gridCol w="551055">
                  <a:extLst>
                    <a:ext uri="{9D8B030D-6E8A-4147-A177-3AD203B41FA5}">
                      <a16:colId xmlns:a16="http://schemas.microsoft.com/office/drawing/2014/main" val="962479293"/>
                    </a:ext>
                  </a:extLst>
                </a:gridCol>
                <a:gridCol w="501846">
                  <a:extLst>
                    <a:ext uri="{9D8B030D-6E8A-4147-A177-3AD203B41FA5}">
                      <a16:colId xmlns:a16="http://schemas.microsoft.com/office/drawing/2014/main" val="4250213326"/>
                    </a:ext>
                  </a:extLst>
                </a:gridCol>
                <a:gridCol w="522258">
                  <a:extLst>
                    <a:ext uri="{9D8B030D-6E8A-4147-A177-3AD203B41FA5}">
                      <a16:colId xmlns:a16="http://schemas.microsoft.com/office/drawing/2014/main" val="1670458603"/>
                    </a:ext>
                  </a:extLst>
                </a:gridCol>
                <a:gridCol w="423728">
                  <a:extLst>
                    <a:ext uri="{9D8B030D-6E8A-4147-A177-3AD203B41FA5}">
                      <a16:colId xmlns:a16="http://schemas.microsoft.com/office/drawing/2014/main" val="1272133238"/>
                    </a:ext>
                  </a:extLst>
                </a:gridCol>
                <a:gridCol w="386880">
                  <a:extLst>
                    <a:ext uri="{9D8B030D-6E8A-4147-A177-3AD203B41FA5}">
                      <a16:colId xmlns:a16="http://schemas.microsoft.com/office/drawing/2014/main" val="358926243"/>
                    </a:ext>
                  </a:extLst>
                </a:gridCol>
                <a:gridCol w="405304">
                  <a:extLst>
                    <a:ext uri="{9D8B030D-6E8A-4147-A177-3AD203B41FA5}">
                      <a16:colId xmlns:a16="http://schemas.microsoft.com/office/drawing/2014/main" val="185096520"/>
                    </a:ext>
                  </a:extLst>
                </a:gridCol>
                <a:gridCol w="396093">
                  <a:extLst>
                    <a:ext uri="{9D8B030D-6E8A-4147-A177-3AD203B41FA5}">
                      <a16:colId xmlns:a16="http://schemas.microsoft.com/office/drawing/2014/main" val="3462917884"/>
                    </a:ext>
                  </a:extLst>
                </a:gridCol>
                <a:gridCol w="497418">
                  <a:extLst>
                    <a:ext uri="{9D8B030D-6E8A-4147-A177-3AD203B41FA5}">
                      <a16:colId xmlns:a16="http://schemas.microsoft.com/office/drawing/2014/main" val="341132526"/>
                    </a:ext>
                  </a:extLst>
                </a:gridCol>
                <a:gridCol w="865876">
                  <a:extLst>
                    <a:ext uri="{9D8B030D-6E8A-4147-A177-3AD203B41FA5}">
                      <a16:colId xmlns:a16="http://schemas.microsoft.com/office/drawing/2014/main" val="3253708207"/>
                    </a:ext>
                  </a:extLst>
                </a:gridCol>
                <a:gridCol w="598744">
                  <a:extLst>
                    <a:ext uri="{9D8B030D-6E8A-4147-A177-3AD203B41FA5}">
                      <a16:colId xmlns:a16="http://schemas.microsoft.com/office/drawing/2014/main" val="3287824056"/>
                    </a:ext>
                  </a:extLst>
                </a:gridCol>
                <a:gridCol w="525053">
                  <a:extLst>
                    <a:ext uri="{9D8B030D-6E8A-4147-A177-3AD203B41FA5}">
                      <a16:colId xmlns:a16="http://schemas.microsoft.com/office/drawing/2014/main" val="1408707692"/>
                    </a:ext>
                  </a:extLst>
                </a:gridCol>
                <a:gridCol w="534264">
                  <a:extLst>
                    <a:ext uri="{9D8B030D-6E8A-4147-A177-3AD203B41FA5}">
                      <a16:colId xmlns:a16="http://schemas.microsoft.com/office/drawing/2014/main" val="1185920620"/>
                    </a:ext>
                  </a:extLst>
                </a:gridCol>
                <a:gridCol w="598744">
                  <a:extLst>
                    <a:ext uri="{9D8B030D-6E8A-4147-A177-3AD203B41FA5}">
                      <a16:colId xmlns:a16="http://schemas.microsoft.com/office/drawing/2014/main" val="3105953887"/>
                    </a:ext>
                  </a:extLst>
                </a:gridCol>
                <a:gridCol w="1004049">
                  <a:extLst>
                    <a:ext uri="{9D8B030D-6E8A-4147-A177-3AD203B41FA5}">
                      <a16:colId xmlns:a16="http://schemas.microsoft.com/office/drawing/2014/main" val="3172539996"/>
                    </a:ext>
                  </a:extLst>
                </a:gridCol>
              </a:tblGrid>
              <a:tr h="196986">
                <a:tc>
                  <a:txBody>
                    <a:bodyPr/>
                    <a:lstStyle/>
                    <a:p>
                      <a:pPr algn="ctr"/>
                      <a:r>
                        <a:rPr lang="en-US" sz="900" u="sng" dirty="0"/>
                        <a:t>Site</a:t>
                      </a:r>
                      <a:endParaRPr lang="en-US" sz="900" dirty="0"/>
                    </a:p>
                  </a:txBody>
                  <a:tcPr marL="0" marR="0" marT="0" marB="0" anchor="ctr">
                    <a:lnL>
                      <a:noFill/>
                    </a:lnL>
                    <a:lnR>
                      <a:noFill/>
                    </a:lnR>
                    <a:lnT>
                      <a:noFill/>
                    </a:lnT>
                    <a:lnB>
                      <a:noFill/>
                    </a:lnB>
                  </a:tcPr>
                </a:tc>
                <a:tc>
                  <a:txBody>
                    <a:bodyPr/>
                    <a:lstStyle/>
                    <a:p>
                      <a:pPr algn="ctr"/>
                      <a:r>
                        <a:rPr lang="en-US" sz="900" u="sng" dirty="0"/>
                        <a:t>Forecast</a:t>
                      </a:r>
                      <a:endParaRPr lang="en-US" sz="900" dirty="0"/>
                    </a:p>
                  </a:txBody>
                  <a:tcPr marL="0" marR="0" marT="0" marB="0" anchor="ctr">
                    <a:lnL>
                      <a:noFill/>
                    </a:lnL>
                    <a:lnR>
                      <a:noFill/>
                    </a:lnR>
                    <a:lnT>
                      <a:noFill/>
                    </a:lnT>
                    <a:lnB>
                      <a:noFill/>
                    </a:lnB>
                  </a:tcPr>
                </a:tc>
                <a:tc>
                  <a:txBody>
                    <a:bodyPr/>
                    <a:lstStyle/>
                    <a:p>
                      <a:pPr algn="ctr"/>
                      <a:r>
                        <a:rPr lang="en-US" sz="900" u="sng" dirty="0"/>
                        <a:t>Valid Time</a:t>
                      </a:r>
                      <a:endParaRPr lang="en-US" sz="900" dirty="0"/>
                    </a:p>
                  </a:txBody>
                  <a:tcPr marL="0" marR="0" marT="0" marB="0" anchor="ctr">
                    <a:lnL>
                      <a:noFill/>
                    </a:lnL>
                    <a:lnR>
                      <a:noFill/>
                    </a:lnR>
                    <a:lnT>
                      <a:noFill/>
                    </a:lnT>
                    <a:lnB>
                      <a:noFill/>
                    </a:lnB>
                  </a:tcPr>
                </a:tc>
                <a:tc>
                  <a:txBody>
                    <a:bodyPr/>
                    <a:lstStyle/>
                    <a:p>
                      <a:pPr algn="ctr"/>
                      <a:r>
                        <a:rPr lang="en-US" sz="900" u="sng" dirty="0"/>
                        <a:t>Lo</a:t>
                      </a:r>
                      <a:br>
                        <a:rPr lang="en-US" sz="900" u="sng" dirty="0"/>
                      </a:br>
                      <a:r>
                        <a:rPr lang="en-US" sz="900" u="sng" dirty="0" err="1"/>
                        <a:t>Cld</a:t>
                      </a:r>
                      <a:endParaRPr lang="en-US" sz="900" dirty="0"/>
                    </a:p>
                  </a:txBody>
                  <a:tcPr marL="0" marR="0" marT="0" marB="0" anchor="ctr">
                    <a:lnL>
                      <a:noFill/>
                    </a:lnL>
                    <a:lnR>
                      <a:noFill/>
                    </a:lnR>
                    <a:lnT>
                      <a:noFill/>
                    </a:lnT>
                    <a:lnB>
                      <a:noFill/>
                    </a:lnB>
                  </a:tcPr>
                </a:tc>
                <a:tc>
                  <a:txBody>
                    <a:bodyPr/>
                    <a:lstStyle/>
                    <a:p>
                      <a:pPr algn="ctr"/>
                      <a:r>
                        <a:rPr lang="en-US" sz="900" u="sng" dirty="0"/>
                        <a:t>Md</a:t>
                      </a:r>
                      <a:br>
                        <a:rPr lang="en-US" sz="900" u="sng" dirty="0"/>
                      </a:br>
                      <a:r>
                        <a:rPr lang="en-US" sz="900" u="sng" dirty="0" err="1"/>
                        <a:t>Cld</a:t>
                      </a:r>
                      <a:endParaRPr lang="en-US" sz="900" dirty="0"/>
                    </a:p>
                  </a:txBody>
                  <a:tcPr marL="0" marR="0" marT="0" marB="0" anchor="ctr">
                    <a:lnL>
                      <a:noFill/>
                    </a:lnL>
                    <a:lnR>
                      <a:noFill/>
                    </a:lnR>
                    <a:lnT>
                      <a:noFill/>
                    </a:lnT>
                    <a:lnB>
                      <a:noFill/>
                    </a:lnB>
                  </a:tcPr>
                </a:tc>
                <a:tc>
                  <a:txBody>
                    <a:bodyPr/>
                    <a:lstStyle/>
                    <a:p>
                      <a:pPr algn="ctr"/>
                      <a:r>
                        <a:rPr lang="en-US" sz="900" u="sng" dirty="0"/>
                        <a:t>Hi</a:t>
                      </a:r>
                      <a:br>
                        <a:rPr lang="en-US" sz="900" u="sng" dirty="0"/>
                      </a:br>
                      <a:r>
                        <a:rPr lang="en-US" sz="900" u="sng" dirty="0" err="1"/>
                        <a:t>Cld</a:t>
                      </a:r>
                      <a:endParaRPr lang="en-US" sz="900" dirty="0"/>
                    </a:p>
                  </a:txBody>
                  <a:tcPr marL="0" marR="0" marT="0" marB="0" anchor="ctr">
                    <a:lnL>
                      <a:noFill/>
                    </a:lnL>
                    <a:lnR>
                      <a:noFill/>
                    </a:lnR>
                    <a:lnT>
                      <a:noFill/>
                    </a:lnT>
                    <a:lnB>
                      <a:noFill/>
                    </a:lnB>
                  </a:tcPr>
                </a:tc>
                <a:tc>
                  <a:txBody>
                    <a:bodyPr/>
                    <a:lstStyle/>
                    <a:p>
                      <a:pPr algn="ctr"/>
                      <a:r>
                        <a:rPr lang="en-US" sz="900" u="sng" dirty="0"/>
                        <a:t>Tot</a:t>
                      </a:r>
                      <a:br>
                        <a:rPr lang="en-US" sz="900" u="sng" dirty="0"/>
                      </a:br>
                      <a:r>
                        <a:rPr lang="en-US" sz="900" u="sng" dirty="0"/>
                        <a:t>Sky</a:t>
                      </a:r>
                      <a:endParaRPr lang="en-US" sz="900" dirty="0"/>
                    </a:p>
                  </a:txBody>
                  <a:tcPr marL="0" marR="0" marT="0" marB="0" anchor="ctr">
                    <a:lnL>
                      <a:noFill/>
                    </a:lnL>
                    <a:lnR>
                      <a:noFill/>
                    </a:lnR>
                    <a:lnT>
                      <a:noFill/>
                    </a:lnT>
                    <a:lnB>
                      <a:noFill/>
                    </a:lnB>
                  </a:tcPr>
                </a:tc>
                <a:tc>
                  <a:txBody>
                    <a:bodyPr/>
                    <a:lstStyle/>
                    <a:p>
                      <a:pPr algn="ctr"/>
                      <a:r>
                        <a:rPr lang="en-US" sz="900" u="sng" dirty="0"/>
                        <a:t>Temp</a:t>
                      </a:r>
                      <a:br>
                        <a:rPr lang="en-US" sz="900" u="sng" dirty="0"/>
                      </a:br>
                      <a:r>
                        <a:rPr lang="en-US" sz="900" u="sng" dirty="0"/>
                        <a:t>(°F)</a:t>
                      </a:r>
                      <a:endParaRPr lang="en-US" sz="900" dirty="0"/>
                    </a:p>
                  </a:txBody>
                  <a:tcPr marL="0" marR="0" marT="0" marB="0" anchor="ctr">
                    <a:lnL>
                      <a:noFill/>
                    </a:lnL>
                    <a:lnR>
                      <a:noFill/>
                    </a:lnR>
                    <a:lnT>
                      <a:noFill/>
                    </a:lnT>
                    <a:lnB>
                      <a:noFill/>
                    </a:lnB>
                  </a:tcPr>
                </a:tc>
                <a:tc>
                  <a:txBody>
                    <a:bodyPr/>
                    <a:lstStyle/>
                    <a:p>
                      <a:pPr algn="ctr"/>
                      <a:r>
                        <a:rPr lang="en-US" sz="900" u="sng" dirty="0"/>
                        <a:t>Wind (kt)</a:t>
                      </a:r>
                      <a:endParaRPr lang="en-US" sz="900" dirty="0"/>
                    </a:p>
                  </a:txBody>
                  <a:tcPr marL="0" marR="0" marT="0" marB="0" anchor="ctr">
                    <a:lnL>
                      <a:noFill/>
                    </a:lnL>
                    <a:lnR>
                      <a:noFill/>
                    </a:lnR>
                    <a:lnT>
                      <a:noFill/>
                    </a:lnT>
                    <a:lnB>
                      <a:noFill/>
                    </a:lnB>
                  </a:tcPr>
                </a:tc>
                <a:tc>
                  <a:txBody>
                    <a:bodyPr/>
                    <a:lstStyle/>
                    <a:p>
                      <a:pPr algn="ctr"/>
                      <a:r>
                        <a:rPr lang="en-US" sz="900" u="sng" dirty="0" err="1"/>
                        <a:t>Precip</a:t>
                      </a:r>
                      <a:br>
                        <a:rPr lang="en-US" sz="900" u="sng" dirty="0"/>
                      </a:br>
                      <a:r>
                        <a:rPr lang="en-US" sz="900" u="sng" dirty="0"/>
                        <a:t>(in)</a:t>
                      </a:r>
                      <a:endParaRPr lang="en-US" sz="900" dirty="0"/>
                    </a:p>
                  </a:txBody>
                  <a:tcPr marL="0" marR="0" marT="0" marB="0" anchor="ctr">
                    <a:lnL>
                      <a:noFill/>
                    </a:lnL>
                    <a:lnR>
                      <a:noFill/>
                    </a:lnR>
                    <a:lnT>
                      <a:noFill/>
                    </a:lnT>
                    <a:lnB>
                      <a:noFill/>
                    </a:lnB>
                  </a:tcPr>
                </a:tc>
                <a:tc>
                  <a:txBody>
                    <a:bodyPr/>
                    <a:lstStyle/>
                    <a:p>
                      <a:pPr algn="ctr"/>
                      <a:r>
                        <a:rPr lang="en-US" sz="900" u="sng" dirty="0"/>
                        <a:t>Snow</a:t>
                      </a:r>
                      <a:br>
                        <a:rPr lang="en-US" sz="900" u="sng" dirty="0"/>
                      </a:br>
                      <a:r>
                        <a:rPr lang="en-US" sz="900" u="sng" dirty="0"/>
                        <a:t>Cover (in)</a:t>
                      </a:r>
                      <a:endParaRPr lang="en-US" sz="900" dirty="0"/>
                    </a:p>
                  </a:txBody>
                  <a:tcPr marL="0" marR="0" marT="0" marB="0" anchor="ctr">
                    <a:lnL>
                      <a:noFill/>
                    </a:lnL>
                    <a:lnR>
                      <a:noFill/>
                    </a:lnR>
                    <a:lnT>
                      <a:noFill/>
                    </a:lnT>
                    <a:lnB>
                      <a:noFill/>
                    </a:lnB>
                  </a:tcPr>
                </a:tc>
                <a:tc>
                  <a:txBody>
                    <a:bodyPr/>
                    <a:lstStyle/>
                    <a:p>
                      <a:pPr algn="ctr"/>
                      <a:r>
                        <a:rPr lang="en-US" sz="900" u="sng" dirty="0" err="1"/>
                        <a:t>Precip</a:t>
                      </a:r>
                      <a:br>
                        <a:rPr lang="en-US" sz="900" u="sng" dirty="0"/>
                      </a:br>
                      <a:r>
                        <a:rPr lang="en-US" sz="900" u="sng" dirty="0"/>
                        <a:t>Prob</a:t>
                      </a:r>
                      <a:endParaRPr lang="en-US" sz="900" dirty="0"/>
                    </a:p>
                  </a:txBody>
                  <a:tcPr marL="0" marR="0" marT="0" marB="0" anchor="ctr">
                    <a:lnL>
                      <a:noFill/>
                    </a:lnL>
                    <a:lnR>
                      <a:noFill/>
                    </a:lnR>
                    <a:lnT>
                      <a:noFill/>
                    </a:lnT>
                    <a:lnB>
                      <a:noFill/>
                    </a:lnB>
                  </a:tcPr>
                </a:tc>
                <a:tc>
                  <a:txBody>
                    <a:bodyPr/>
                    <a:lstStyle/>
                    <a:p>
                      <a:pPr algn="ctr"/>
                      <a:r>
                        <a:rPr lang="en-US" sz="900" u="sng" dirty="0"/>
                        <a:t>Trop </a:t>
                      </a:r>
                      <a:r>
                        <a:rPr lang="en-US" sz="900" u="sng" dirty="0" err="1"/>
                        <a:t>Hgt</a:t>
                      </a:r>
                      <a:br>
                        <a:rPr lang="en-US" sz="900" u="sng" dirty="0"/>
                      </a:br>
                      <a:r>
                        <a:rPr lang="en-US" sz="900" u="sng" dirty="0"/>
                        <a:t>(ft)</a:t>
                      </a:r>
                      <a:endParaRPr lang="en-US" sz="900" dirty="0"/>
                    </a:p>
                  </a:txBody>
                  <a:tcPr marL="0" marR="0" marT="0" marB="0" anchor="ctr">
                    <a:lnL>
                      <a:noFill/>
                    </a:lnL>
                    <a:lnR>
                      <a:noFill/>
                    </a:lnR>
                    <a:lnT>
                      <a:noFill/>
                    </a:lnT>
                    <a:lnB>
                      <a:noFill/>
                    </a:lnB>
                  </a:tcPr>
                </a:tc>
                <a:tc>
                  <a:txBody>
                    <a:bodyPr/>
                    <a:lstStyle/>
                    <a:p>
                      <a:pPr algn="ctr"/>
                      <a:r>
                        <a:rPr lang="en-US" sz="900" u="sng" dirty="0"/>
                        <a:t>Max</a:t>
                      </a:r>
                      <a:br>
                        <a:rPr lang="en-US" sz="900" u="sng" dirty="0"/>
                      </a:br>
                      <a:r>
                        <a:rPr lang="en-US" sz="900" u="sng" dirty="0"/>
                        <a:t>Wind (kt)</a:t>
                      </a:r>
                      <a:endParaRPr lang="en-US" sz="900" dirty="0"/>
                    </a:p>
                  </a:txBody>
                  <a:tcPr marL="0" marR="0" marT="0" marB="0" anchor="ctr">
                    <a:lnL>
                      <a:noFill/>
                    </a:lnL>
                    <a:lnR>
                      <a:noFill/>
                    </a:lnR>
                    <a:lnT>
                      <a:noFill/>
                    </a:lnT>
                    <a:lnB>
                      <a:noFill/>
                    </a:lnB>
                  </a:tcPr>
                </a:tc>
                <a:extLst>
                  <a:ext uri="{0D108BD9-81ED-4DB2-BD59-A6C34878D82A}">
                    <a16:rowId xmlns:a16="http://schemas.microsoft.com/office/drawing/2014/main" val="2285973194"/>
                  </a:ext>
                </a:extLst>
              </a:tr>
              <a:tr h="196986">
                <a:tc>
                  <a:txBody>
                    <a:bodyPr/>
                    <a:lstStyle/>
                    <a:p>
                      <a:pPr algn="ctr"/>
                      <a:r>
                        <a:rPr lang="en-US" sz="1050" dirty="0">
                          <a:highlight>
                            <a:srgbClr val="FFFF00"/>
                          </a:highlight>
                        </a:rPr>
                        <a:t>Wiggins</a:t>
                      </a:r>
                    </a:p>
                  </a:txBody>
                  <a:tcPr marL="0" marR="0" marT="0" marB="0" anchor="ctr">
                    <a:lnL>
                      <a:noFill/>
                    </a:lnL>
                    <a:lnR>
                      <a:noFill/>
                    </a:lnR>
                    <a:lnT>
                      <a:noFill/>
                    </a:lnT>
                    <a:lnB>
                      <a:noFill/>
                    </a:lnB>
                    <a:solidFill>
                      <a:srgbClr val="FFFFFF"/>
                    </a:solidFill>
                  </a:tcPr>
                </a:tc>
                <a:tc>
                  <a:txBody>
                    <a:bodyPr/>
                    <a:lstStyle/>
                    <a:p>
                      <a:pPr algn="ctr"/>
                      <a:r>
                        <a:rPr lang="en-US" sz="1050" dirty="0"/>
                        <a:t>267 </a:t>
                      </a:r>
                      <a:r>
                        <a:rPr lang="en-US" sz="1050" dirty="0" err="1"/>
                        <a:t>hr</a:t>
                      </a:r>
                      <a:endParaRPr lang="en-US" sz="1050" dirty="0"/>
                    </a:p>
                  </a:txBody>
                  <a:tcPr marL="0" marR="0" marT="0" marB="0" anchor="ctr">
                    <a:lnL>
                      <a:noFill/>
                    </a:lnL>
                    <a:lnR>
                      <a:noFill/>
                    </a:lnR>
                    <a:lnT>
                      <a:noFill/>
                    </a:lnT>
                    <a:lnB>
                      <a:noFill/>
                    </a:lnB>
                    <a:solidFill>
                      <a:srgbClr val="FFFFFF"/>
                    </a:solidFill>
                  </a:tcPr>
                </a:tc>
                <a:tc>
                  <a:txBody>
                    <a:bodyPr/>
                    <a:lstStyle/>
                    <a:p>
                      <a:pPr algn="ctr"/>
                      <a:r>
                        <a:rPr lang="en-US" sz="800" dirty="0"/>
                        <a:t>10-31-2020 1500 UTC</a:t>
                      </a:r>
                    </a:p>
                  </a:txBody>
                  <a:tcPr marL="0" marR="0" marT="0" marB="0" anchor="ctr">
                    <a:lnL>
                      <a:noFill/>
                    </a:lnL>
                    <a:lnR>
                      <a:noFill/>
                    </a:lnR>
                    <a:lnT>
                      <a:noFill/>
                    </a:lnT>
                    <a:lnB>
                      <a:noFill/>
                    </a:lnB>
                    <a:solidFill>
                      <a:srgbClr val="FFFFFF"/>
                    </a:solidFill>
                  </a:tcPr>
                </a:tc>
                <a:tc>
                  <a:txBody>
                    <a:bodyPr/>
                    <a:lstStyle/>
                    <a:p>
                      <a:pPr algn="ctr"/>
                      <a:r>
                        <a:rPr lang="en-US" sz="1050" dirty="0"/>
                        <a:t>14%</a:t>
                      </a:r>
                    </a:p>
                  </a:txBody>
                  <a:tcPr marL="0" marR="0" marT="0" marB="0" anchor="ctr">
                    <a:lnL>
                      <a:noFill/>
                    </a:lnL>
                    <a:lnR>
                      <a:noFill/>
                    </a:lnR>
                    <a:lnT>
                      <a:noFill/>
                    </a:lnT>
                    <a:lnB>
                      <a:noFill/>
                    </a:lnB>
                    <a:solidFill>
                      <a:srgbClr val="FFFFFF"/>
                    </a:solidFill>
                  </a:tcPr>
                </a:tc>
                <a:tc>
                  <a:txBody>
                    <a:bodyPr/>
                    <a:lstStyle/>
                    <a:p>
                      <a:pPr algn="ctr"/>
                      <a:r>
                        <a:rPr lang="en-US" sz="1050" dirty="0"/>
                        <a:t>6%</a:t>
                      </a:r>
                    </a:p>
                  </a:txBody>
                  <a:tcPr marL="0" marR="0" marT="0" marB="0" anchor="ctr">
                    <a:lnL>
                      <a:noFill/>
                    </a:lnL>
                    <a:lnR>
                      <a:noFill/>
                    </a:lnR>
                    <a:lnT>
                      <a:noFill/>
                    </a:lnT>
                    <a:lnB>
                      <a:noFill/>
                    </a:lnB>
                    <a:solidFill>
                      <a:srgbClr val="FFFFFF"/>
                    </a:solidFill>
                  </a:tcPr>
                </a:tc>
                <a:tc>
                  <a:txBody>
                    <a:bodyPr/>
                    <a:lstStyle/>
                    <a:p>
                      <a:pPr algn="ctr"/>
                      <a:r>
                        <a:rPr lang="en-US" sz="1050" dirty="0"/>
                        <a:t>4%</a:t>
                      </a:r>
                    </a:p>
                  </a:txBody>
                  <a:tcPr marL="0" marR="0" marT="0" marB="0" anchor="ctr">
                    <a:lnL>
                      <a:noFill/>
                    </a:lnL>
                    <a:lnR>
                      <a:noFill/>
                    </a:lnR>
                    <a:lnT>
                      <a:noFill/>
                    </a:lnT>
                    <a:lnB>
                      <a:noFill/>
                    </a:lnB>
                    <a:solidFill>
                      <a:srgbClr val="FFFFFF"/>
                    </a:solidFill>
                  </a:tcPr>
                </a:tc>
                <a:tc>
                  <a:txBody>
                    <a:bodyPr/>
                    <a:lstStyle/>
                    <a:p>
                      <a:pPr algn="ctr"/>
                      <a:r>
                        <a:rPr lang="en-US" sz="1050" dirty="0">
                          <a:highlight>
                            <a:srgbClr val="FFFF00"/>
                          </a:highlight>
                        </a:rPr>
                        <a:t>22%</a:t>
                      </a:r>
                    </a:p>
                  </a:txBody>
                  <a:tcPr marL="0" marR="0" marT="0" marB="0" anchor="ctr">
                    <a:lnL>
                      <a:noFill/>
                    </a:lnL>
                    <a:lnR>
                      <a:noFill/>
                    </a:lnR>
                    <a:lnT>
                      <a:noFill/>
                    </a:lnT>
                    <a:lnB>
                      <a:noFill/>
                    </a:lnB>
                    <a:noFill/>
                  </a:tcPr>
                </a:tc>
                <a:tc>
                  <a:txBody>
                    <a:bodyPr/>
                    <a:lstStyle/>
                    <a:p>
                      <a:pPr algn="ctr"/>
                      <a:r>
                        <a:rPr lang="en-US" sz="1050" dirty="0">
                          <a:highlight>
                            <a:srgbClr val="FFFF00"/>
                          </a:highlight>
                        </a:rPr>
                        <a:t>38</a:t>
                      </a:r>
                    </a:p>
                  </a:txBody>
                  <a:tcPr marL="0" marR="0" marT="0" marB="0" anchor="ctr">
                    <a:lnL>
                      <a:noFill/>
                    </a:lnL>
                    <a:lnR>
                      <a:noFill/>
                    </a:lnR>
                    <a:lnT>
                      <a:noFill/>
                    </a:lnT>
                    <a:lnB>
                      <a:noFill/>
                    </a:lnB>
                    <a:noFill/>
                  </a:tcPr>
                </a:tc>
                <a:tc>
                  <a:txBody>
                    <a:bodyPr/>
                    <a:lstStyle/>
                    <a:p>
                      <a:pPr algn="ctr"/>
                      <a:r>
                        <a:rPr lang="en-US" sz="1050" dirty="0"/>
                        <a:t>290° @  0 G 5</a:t>
                      </a:r>
                    </a:p>
                  </a:txBody>
                  <a:tcPr marL="0" marR="0" marT="0" marB="0" anchor="ctr">
                    <a:lnL>
                      <a:noFill/>
                    </a:lnL>
                    <a:lnR>
                      <a:noFill/>
                    </a:lnR>
                    <a:lnT>
                      <a:noFill/>
                    </a:lnT>
                    <a:lnB>
                      <a:noFill/>
                    </a:lnB>
                    <a:solidFill>
                      <a:srgbClr val="FFFFFF"/>
                    </a:solidFill>
                  </a:tcPr>
                </a:tc>
                <a:tc>
                  <a:txBody>
                    <a:bodyPr/>
                    <a:lstStyle/>
                    <a:p>
                      <a:pPr algn="ctr"/>
                      <a:r>
                        <a:rPr lang="en-US" sz="1050" dirty="0"/>
                        <a:t>0.00</a:t>
                      </a:r>
                    </a:p>
                  </a:txBody>
                  <a:tcPr marL="0" marR="0" marT="0" marB="0" anchor="ctr">
                    <a:lnL>
                      <a:noFill/>
                    </a:lnL>
                    <a:lnR>
                      <a:noFill/>
                    </a:lnR>
                    <a:lnT>
                      <a:noFill/>
                    </a:lnT>
                    <a:lnB>
                      <a:noFill/>
                    </a:lnB>
                    <a:solidFill>
                      <a:srgbClr val="FFFFFF"/>
                    </a:solidFill>
                  </a:tcPr>
                </a:tc>
                <a:tc>
                  <a:txBody>
                    <a:bodyPr/>
                    <a:lstStyle/>
                    <a:p>
                      <a:pPr algn="ctr"/>
                      <a:r>
                        <a:rPr lang="en-US" sz="1050" dirty="0"/>
                        <a:t>1</a:t>
                      </a:r>
                    </a:p>
                  </a:txBody>
                  <a:tcPr marL="0" marR="0" marT="0" marB="0" anchor="ctr">
                    <a:lnL>
                      <a:noFill/>
                    </a:lnL>
                    <a:lnR>
                      <a:noFill/>
                    </a:lnR>
                    <a:lnT>
                      <a:noFill/>
                    </a:lnT>
                    <a:lnB>
                      <a:noFill/>
                    </a:lnB>
                    <a:solidFill>
                      <a:srgbClr val="FFFFFF"/>
                    </a:solidFill>
                  </a:tcPr>
                </a:tc>
                <a:tc>
                  <a:txBody>
                    <a:bodyPr/>
                    <a:lstStyle/>
                    <a:p>
                      <a:pPr algn="ctr"/>
                      <a:r>
                        <a:rPr lang="en-US" sz="1050" dirty="0"/>
                        <a:t>0%</a:t>
                      </a:r>
                    </a:p>
                  </a:txBody>
                  <a:tcPr marL="0" marR="0" marT="0" marB="0" anchor="ctr">
                    <a:lnL>
                      <a:noFill/>
                    </a:lnL>
                    <a:lnR>
                      <a:noFill/>
                    </a:lnR>
                    <a:lnT>
                      <a:noFill/>
                    </a:lnT>
                    <a:lnB>
                      <a:noFill/>
                    </a:lnB>
                    <a:solidFill>
                      <a:srgbClr val="FFFFFF"/>
                    </a:solidFill>
                  </a:tcPr>
                </a:tc>
                <a:tc>
                  <a:txBody>
                    <a:bodyPr/>
                    <a:lstStyle/>
                    <a:p>
                      <a:pPr algn="ctr"/>
                      <a:r>
                        <a:rPr lang="en-US" sz="1050" dirty="0"/>
                        <a:t>48059</a:t>
                      </a:r>
                    </a:p>
                  </a:txBody>
                  <a:tcPr marL="0" marR="0" marT="0" marB="0" anchor="ctr">
                    <a:lnL>
                      <a:noFill/>
                    </a:lnL>
                    <a:lnR>
                      <a:noFill/>
                    </a:lnR>
                    <a:lnT>
                      <a:noFill/>
                    </a:lnT>
                    <a:lnB>
                      <a:noFill/>
                    </a:lnB>
                    <a:solidFill>
                      <a:srgbClr val="FFFFFF"/>
                    </a:solidFill>
                  </a:tcPr>
                </a:tc>
                <a:tc>
                  <a:txBody>
                    <a:bodyPr/>
                    <a:lstStyle/>
                    <a:p>
                      <a:pPr algn="ctr"/>
                      <a:r>
                        <a:rPr lang="en-US" sz="900" dirty="0"/>
                        <a:t>152° @  23</a:t>
                      </a:r>
                      <a:br>
                        <a:rPr lang="en-US" sz="900" dirty="0"/>
                      </a:br>
                      <a:r>
                        <a:rPr lang="en-US" sz="900" dirty="0"/>
                        <a:t>41793 ft</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944413891"/>
                  </a:ext>
                </a:extLst>
              </a:tr>
              <a:tr h="196986">
                <a:tc>
                  <a:txBody>
                    <a:bodyPr/>
                    <a:lstStyle/>
                    <a:p>
                      <a:pPr algn="ctr"/>
                      <a:r>
                        <a:rPr lang="en-US" sz="1050"/>
                        <a:t>Windsor</a:t>
                      </a:r>
                    </a:p>
                  </a:txBody>
                  <a:tcPr marL="0" marR="0" marT="0" marB="0" anchor="ctr">
                    <a:lnL>
                      <a:noFill/>
                    </a:lnL>
                    <a:lnR>
                      <a:noFill/>
                    </a:lnR>
                    <a:lnT>
                      <a:noFill/>
                    </a:lnT>
                    <a:lnB>
                      <a:noFill/>
                    </a:lnB>
                    <a:solidFill>
                      <a:srgbClr val="F2F2F2"/>
                    </a:solidFill>
                  </a:tcPr>
                </a:tc>
                <a:tc>
                  <a:txBody>
                    <a:bodyPr/>
                    <a:lstStyle/>
                    <a:p>
                      <a:pPr algn="ctr"/>
                      <a:r>
                        <a:rPr lang="en-US" sz="1050"/>
                        <a:t>267 hr</a:t>
                      </a:r>
                    </a:p>
                  </a:txBody>
                  <a:tcPr marL="0" marR="0" marT="0" marB="0" anchor="ctr">
                    <a:lnL>
                      <a:noFill/>
                    </a:lnL>
                    <a:lnR>
                      <a:noFill/>
                    </a:lnR>
                    <a:lnT>
                      <a:noFill/>
                    </a:lnT>
                    <a:lnB>
                      <a:noFill/>
                    </a:lnB>
                    <a:solidFill>
                      <a:srgbClr val="F2F2F2"/>
                    </a:solidFill>
                  </a:tcPr>
                </a:tc>
                <a:tc>
                  <a:txBody>
                    <a:bodyPr/>
                    <a:lstStyle/>
                    <a:p>
                      <a:pPr algn="ctr"/>
                      <a:r>
                        <a:rPr lang="en-US" sz="800" dirty="0"/>
                        <a:t>10-31-2020 1500 UTC</a:t>
                      </a:r>
                    </a:p>
                  </a:txBody>
                  <a:tcPr marL="0" marR="0" marT="0" marB="0" anchor="ctr">
                    <a:lnL>
                      <a:noFill/>
                    </a:lnL>
                    <a:lnR>
                      <a:noFill/>
                    </a:lnR>
                    <a:lnT>
                      <a:noFill/>
                    </a:lnT>
                    <a:lnB>
                      <a:noFill/>
                    </a:lnB>
                    <a:solidFill>
                      <a:srgbClr val="F2F2F2"/>
                    </a:solidFill>
                  </a:tcPr>
                </a:tc>
                <a:tc>
                  <a:txBody>
                    <a:bodyPr/>
                    <a:lstStyle/>
                    <a:p>
                      <a:pPr algn="ctr"/>
                      <a:r>
                        <a:rPr lang="en-US" sz="1050"/>
                        <a:t>13%</a:t>
                      </a:r>
                    </a:p>
                  </a:txBody>
                  <a:tcPr marL="0" marR="0" marT="0" marB="0" anchor="ctr">
                    <a:lnL>
                      <a:noFill/>
                    </a:lnL>
                    <a:lnR>
                      <a:noFill/>
                    </a:lnR>
                    <a:lnT>
                      <a:noFill/>
                    </a:lnT>
                    <a:lnB>
                      <a:noFill/>
                    </a:lnB>
                    <a:solidFill>
                      <a:srgbClr val="F2F2F2"/>
                    </a:solidFill>
                  </a:tcPr>
                </a:tc>
                <a:tc>
                  <a:txBody>
                    <a:bodyPr/>
                    <a:lstStyle/>
                    <a:p>
                      <a:pPr algn="ctr"/>
                      <a:r>
                        <a:rPr lang="en-US" sz="1050"/>
                        <a:t>6%</a:t>
                      </a:r>
                    </a:p>
                  </a:txBody>
                  <a:tcPr marL="0" marR="0" marT="0" marB="0" anchor="ctr">
                    <a:lnL>
                      <a:noFill/>
                    </a:lnL>
                    <a:lnR>
                      <a:noFill/>
                    </a:lnR>
                    <a:lnT>
                      <a:noFill/>
                    </a:lnT>
                    <a:lnB>
                      <a:noFill/>
                    </a:lnB>
                    <a:solidFill>
                      <a:srgbClr val="F2F2F2"/>
                    </a:solidFill>
                  </a:tcPr>
                </a:tc>
                <a:tc>
                  <a:txBody>
                    <a:bodyPr/>
                    <a:lstStyle/>
                    <a:p>
                      <a:pPr algn="ctr"/>
                      <a:r>
                        <a:rPr lang="en-US" sz="1050"/>
                        <a:t>4%</a:t>
                      </a:r>
                    </a:p>
                  </a:txBody>
                  <a:tcPr marL="0" marR="0" marT="0" marB="0" anchor="ctr">
                    <a:lnL>
                      <a:noFill/>
                    </a:lnL>
                    <a:lnR>
                      <a:noFill/>
                    </a:lnR>
                    <a:lnT>
                      <a:noFill/>
                    </a:lnT>
                    <a:lnB>
                      <a:noFill/>
                    </a:lnB>
                    <a:solidFill>
                      <a:srgbClr val="F2F2F2"/>
                    </a:solidFill>
                  </a:tcPr>
                </a:tc>
                <a:tc>
                  <a:txBody>
                    <a:bodyPr/>
                    <a:lstStyle/>
                    <a:p>
                      <a:pPr algn="ctr"/>
                      <a:r>
                        <a:rPr lang="en-US" sz="1050" dirty="0"/>
                        <a:t>21%</a:t>
                      </a:r>
                    </a:p>
                  </a:txBody>
                  <a:tcPr marL="0" marR="0" marT="0" marB="0" anchor="ctr">
                    <a:lnL>
                      <a:noFill/>
                    </a:lnL>
                    <a:lnR>
                      <a:noFill/>
                    </a:lnR>
                    <a:lnT>
                      <a:noFill/>
                    </a:lnT>
                    <a:lnB>
                      <a:noFill/>
                    </a:lnB>
                    <a:solidFill>
                      <a:srgbClr val="F2F2F2"/>
                    </a:solidFill>
                  </a:tcPr>
                </a:tc>
                <a:tc>
                  <a:txBody>
                    <a:bodyPr/>
                    <a:lstStyle/>
                    <a:p>
                      <a:pPr algn="ctr"/>
                      <a:r>
                        <a:rPr lang="en-US" sz="1050" dirty="0"/>
                        <a:t>38</a:t>
                      </a:r>
                    </a:p>
                  </a:txBody>
                  <a:tcPr marL="0" marR="0" marT="0" marB="0" anchor="ctr">
                    <a:lnL>
                      <a:noFill/>
                    </a:lnL>
                    <a:lnR>
                      <a:noFill/>
                    </a:lnR>
                    <a:lnT>
                      <a:noFill/>
                    </a:lnT>
                    <a:lnB>
                      <a:noFill/>
                    </a:lnB>
                    <a:solidFill>
                      <a:srgbClr val="F2F2F2"/>
                    </a:solidFill>
                  </a:tcPr>
                </a:tc>
                <a:tc>
                  <a:txBody>
                    <a:bodyPr/>
                    <a:lstStyle/>
                    <a:p>
                      <a:pPr algn="ctr"/>
                      <a:r>
                        <a:rPr lang="en-US" sz="1050" dirty="0"/>
                        <a:t>288° @  0 G 5</a:t>
                      </a:r>
                    </a:p>
                  </a:txBody>
                  <a:tcPr marL="0" marR="0" marT="0" marB="0" anchor="ctr">
                    <a:lnL>
                      <a:noFill/>
                    </a:lnL>
                    <a:lnR>
                      <a:noFill/>
                    </a:lnR>
                    <a:lnT>
                      <a:noFill/>
                    </a:lnT>
                    <a:lnB>
                      <a:noFill/>
                    </a:lnB>
                    <a:solidFill>
                      <a:srgbClr val="F2F2F2"/>
                    </a:solidFill>
                  </a:tcPr>
                </a:tc>
                <a:tc>
                  <a:txBody>
                    <a:bodyPr/>
                    <a:lstStyle/>
                    <a:p>
                      <a:pPr algn="ctr"/>
                      <a:r>
                        <a:rPr lang="en-US" sz="1050" dirty="0"/>
                        <a:t>0.00</a:t>
                      </a:r>
                    </a:p>
                  </a:txBody>
                  <a:tcPr marL="0" marR="0" marT="0" marB="0" anchor="ctr">
                    <a:lnL>
                      <a:noFill/>
                    </a:lnL>
                    <a:lnR>
                      <a:noFill/>
                    </a:lnR>
                    <a:lnT>
                      <a:noFill/>
                    </a:lnT>
                    <a:lnB>
                      <a:noFill/>
                    </a:lnB>
                    <a:solidFill>
                      <a:srgbClr val="F2F2F2"/>
                    </a:solidFill>
                  </a:tcPr>
                </a:tc>
                <a:tc>
                  <a:txBody>
                    <a:bodyPr/>
                    <a:lstStyle/>
                    <a:p>
                      <a:pPr algn="ctr"/>
                      <a:r>
                        <a:rPr lang="en-US" sz="1050" dirty="0"/>
                        <a:t>1</a:t>
                      </a:r>
                    </a:p>
                  </a:txBody>
                  <a:tcPr marL="0" marR="0" marT="0" marB="0" anchor="ctr">
                    <a:lnL>
                      <a:noFill/>
                    </a:lnL>
                    <a:lnR>
                      <a:noFill/>
                    </a:lnR>
                    <a:lnT>
                      <a:noFill/>
                    </a:lnT>
                    <a:lnB>
                      <a:noFill/>
                    </a:lnB>
                    <a:solidFill>
                      <a:srgbClr val="F2F2F2"/>
                    </a:solidFill>
                  </a:tcPr>
                </a:tc>
                <a:tc>
                  <a:txBody>
                    <a:bodyPr/>
                    <a:lstStyle/>
                    <a:p>
                      <a:pPr algn="ctr"/>
                      <a:r>
                        <a:rPr lang="en-US" sz="1050" dirty="0"/>
                        <a:t>0%</a:t>
                      </a:r>
                    </a:p>
                  </a:txBody>
                  <a:tcPr marL="0" marR="0" marT="0" marB="0" anchor="ctr">
                    <a:lnL>
                      <a:noFill/>
                    </a:lnL>
                    <a:lnR>
                      <a:noFill/>
                    </a:lnR>
                    <a:lnT>
                      <a:noFill/>
                    </a:lnT>
                    <a:lnB>
                      <a:noFill/>
                    </a:lnB>
                    <a:solidFill>
                      <a:srgbClr val="F2F2F2"/>
                    </a:solidFill>
                  </a:tcPr>
                </a:tc>
                <a:tc>
                  <a:txBody>
                    <a:bodyPr/>
                    <a:lstStyle/>
                    <a:p>
                      <a:pPr algn="ctr"/>
                      <a:r>
                        <a:rPr lang="en-US" sz="1050" dirty="0"/>
                        <a:t>48157</a:t>
                      </a:r>
                    </a:p>
                  </a:txBody>
                  <a:tcPr marL="0" marR="0" marT="0" marB="0" anchor="ctr">
                    <a:lnL>
                      <a:noFill/>
                    </a:lnL>
                    <a:lnR>
                      <a:noFill/>
                    </a:lnR>
                    <a:lnT>
                      <a:noFill/>
                    </a:lnT>
                    <a:lnB>
                      <a:noFill/>
                    </a:lnB>
                    <a:solidFill>
                      <a:srgbClr val="F2F2F2"/>
                    </a:solidFill>
                  </a:tcPr>
                </a:tc>
                <a:tc>
                  <a:txBody>
                    <a:bodyPr/>
                    <a:lstStyle/>
                    <a:p>
                      <a:pPr algn="ctr"/>
                      <a:r>
                        <a:rPr lang="en-US" sz="900" dirty="0"/>
                        <a:t>152° @  22</a:t>
                      </a:r>
                      <a:br>
                        <a:rPr lang="en-US" sz="900" dirty="0"/>
                      </a:br>
                      <a:r>
                        <a:rPr lang="en-US" sz="900" dirty="0"/>
                        <a:t>41883 ft</a:t>
                      </a:r>
                    </a:p>
                  </a:txBody>
                  <a:tcPr marL="0" marR="0" marT="0" marB="0" anchor="ctr">
                    <a:lnL>
                      <a:noFill/>
                    </a:lnL>
                    <a:lnR>
                      <a:noFill/>
                    </a:lnR>
                    <a:lnT>
                      <a:noFill/>
                    </a:lnT>
                    <a:lnB>
                      <a:noFill/>
                    </a:lnB>
                    <a:solidFill>
                      <a:srgbClr val="F2F2F2"/>
                    </a:solidFill>
                  </a:tcPr>
                </a:tc>
                <a:extLst>
                  <a:ext uri="{0D108BD9-81ED-4DB2-BD59-A6C34878D82A}">
                    <a16:rowId xmlns:a16="http://schemas.microsoft.com/office/drawing/2014/main" val="1327867344"/>
                  </a:ext>
                </a:extLst>
              </a:tr>
              <a:tr h="196986">
                <a:tc>
                  <a:txBody>
                    <a:bodyPr/>
                    <a:lstStyle/>
                    <a:p>
                      <a:pPr algn="ctr"/>
                      <a:r>
                        <a:rPr lang="en-US" sz="1050" dirty="0"/>
                        <a:t>Deer Trail</a:t>
                      </a:r>
                    </a:p>
                  </a:txBody>
                  <a:tcPr marL="0" marR="0" marT="0" marB="0" anchor="ctr">
                    <a:lnL>
                      <a:noFill/>
                    </a:lnL>
                    <a:lnR>
                      <a:noFill/>
                    </a:lnR>
                    <a:lnT>
                      <a:noFill/>
                    </a:lnT>
                    <a:lnB>
                      <a:noFill/>
                    </a:lnB>
                    <a:solidFill>
                      <a:srgbClr val="FFFFFF"/>
                    </a:solidFill>
                  </a:tcPr>
                </a:tc>
                <a:tc>
                  <a:txBody>
                    <a:bodyPr/>
                    <a:lstStyle/>
                    <a:p>
                      <a:pPr algn="ctr"/>
                      <a:r>
                        <a:rPr lang="en-US" sz="1050"/>
                        <a:t>267 hr</a:t>
                      </a:r>
                    </a:p>
                  </a:txBody>
                  <a:tcPr marL="0" marR="0" marT="0" marB="0" anchor="ctr">
                    <a:lnL>
                      <a:noFill/>
                    </a:lnL>
                    <a:lnR>
                      <a:noFill/>
                    </a:lnR>
                    <a:lnT>
                      <a:noFill/>
                    </a:lnT>
                    <a:lnB>
                      <a:noFill/>
                    </a:lnB>
                    <a:solidFill>
                      <a:srgbClr val="FFFFFF"/>
                    </a:solidFill>
                  </a:tcPr>
                </a:tc>
                <a:tc>
                  <a:txBody>
                    <a:bodyPr/>
                    <a:lstStyle/>
                    <a:p>
                      <a:pPr algn="ctr"/>
                      <a:r>
                        <a:rPr lang="en-US" sz="800" dirty="0"/>
                        <a:t>10-31-2020 1500 UTC</a:t>
                      </a:r>
                    </a:p>
                  </a:txBody>
                  <a:tcPr marL="0" marR="0" marT="0" marB="0" anchor="ctr">
                    <a:lnL>
                      <a:noFill/>
                    </a:lnL>
                    <a:lnR>
                      <a:noFill/>
                    </a:lnR>
                    <a:lnT>
                      <a:noFill/>
                    </a:lnT>
                    <a:lnB>
                      <a:noFill/>
                    </a:lnB>
                    <a:solidFill>
                      <a:srgbClr val="FFFFFF"/>
                    </a:solidFill>
                  </a:tcPr>
                </a:tc>
                <a:tc>
                  <a:txBody>
                    <a:bodyPr/>
                    <a:lstStyle/>
                    <a:p>
                      <a:pPr algn="ctr"/>
                      <a:r>
                        <a:rPr lang="en-US" sz="1050"/>
                        <a:t>13%</a:t>
                      </a:r>
                    </a:p>
                  </a:txBody>
                  <a:tcPr marL="0" marR="0" marT="0" marB="0" anchor="ctr">
                    <a:lnL>
                      <a:noFill/>
                    </a:lnL>
                    <a:lnR>
                      <a:noFill/>
                    </a:lnR>
                    <a:lnT>
                      <a:noFill/>
                    </a:lnT>
                    <a:lnB>
                      <a:noFill/>
                    </a:lnB>
                    <a:solidFill>
                      <a:srgbClr val="FFFFFF"/>
                    </a:solidFill>
                  </a:tcPr>
                </a:tc>
                <a:tc>
                  <a:txBody>
                    <a:bodyPr/>
                    <a:lstStyle/>
                    <a:p>
                      <a:pPr algn="ctr"/>
                      <a:r>
                        <a:rPr lang="en-US" sz="1050"/>
                        <a:t>6%</a:t>
                      </a:r>
                    </a:p>
                  </a:txBody>
                  <a:tcPr marL="0" marR="0" marT="0" marB="0" anchor="ctr">
                    <a:lnL>
                      <a:noFill/>
                    </a:lnL>
                    <a:lnR>
                      <a:noFill/>
                    </a:lnR>
                    <a:lnT>
                      <a:noFill/>
                    </a:lnT>
                    <a:lnB>
                      <a:noFill/>
                    </a:lnB>
                    <a:solidFill>
                      <a:srgbClr val="FFFFFF"/>
                    </a:solidFill>
                  </a:tcPr>
                </a:tc>
                <a:tc>
                  <a:txBody>
                    <a:bodyPr/>
                    <a:lstStyle/>
                    <a:p>
                      <a:pPr algn="ctr"/>
                      <a:r>
                        <a:rPr lang="en-US" sz="1050"/>
                        <a:t>4%</a:t>
                      </a:r>
                    </a:p>
                  </a:txBody>
                  <a:tcPr marL="0" marR="0" marT="0" marB="0" anchor="ctr">
                    <a:lnL>
                      <a:noFill/>
                    </a:lnL>
                    <a:lnR>
                      <a:noFill/>
                    </a:lnR>
                    <a:lnT>
                      <a:noFill/>
                    </a:lnT>
                    <a:lnB>
                      <a:noFill/>
                    </a:lnB>
                    <a:solidFill>
                      <a:srgbClr val="FFFFFF"/>
                    </a:solidFill>
                  </a:tcPr>
                </a:tc>
                <a:tc>
                  <a:txBody>
                    <a:bodyPr/>
                    <a:lstStyle/>
                    <a:p>
                      <a:pPr algn="ctr"/>
                      <a:r>
                        <a:rPr lang="en-US" sz="1050"/>
                        <a:t>22%</a:t>
                      </a:r>
                    </a:p>
                  </a:txBody>
                  <a:tcPr marL="0" marR="0" marT="0" marB="0" anchor="ctr">
                    <a:lnL>
                      <a:noFill/>
                    </a:lnL>
                    <a:lnR>
                      <a:noFill/>
                    </a:lnR>
                    <a:lnT>
                      <a:noFill/>
                    </a:lnT>
                    <a:lnB>
                      <a:noFill/>
                    </a:lnB>
                    <a:solidFill>
                      <a:srgbClr val="FFFFFF"/>
                    </a:solidFill>
                  </a:tcPr>
                </a:tc>
                <a:tc>
                  <a:txBody>
                    <a:bodyPr/>
                    <a:lstStyle/>
                    <a:p>
                      <a:pPr algn="ctr"/>
                      <a:r>
                        <a:rPr lang="en-US" sz="1050"/>
                        <a:t>38</a:t>
                      </a:r>
                    </a:p>
                  </a:txBody>
                  <a:tcPr marL="0" marR="0" marT="0" marB="0" anchor="ctr">
                    <a:lnL>
                      <a:noFill/>
                    </a:lnL>
                    <a:lnR>
                      <a:noFill/>
                    </a:lnR>
                    <a:lnT>
                      <a:noFill/>
                    </a:lnT>
                    <a:lnB>
                      <a:noFill/>
                    </a:lnB>
                    <a:solidFill>
                      <a:srgbClr val="FFFFFF"/>
                    </a:solidFill>
                  </a:tcPr>
                </a:tc>
                <a:tc>
                  <a:txBody>
                    <a:bodyPr/>
                    <a:lstStyle/>
                    <a:p>
                      <a:pPr algn="ctr"/>
                      <a:r>
                        <a:rPr lang="en-US" sz="1050"/>
                        <a:t>293° @  0 G 5</a:t>
                      </a:r>
                    </a:p>
                  </a:txBody>
                  <a:tcPr marL="0" marR="0" marT="0" marB="0" anchor="ctr">
                    <a:lnL>
                      <a:noFill/>
                    </a:lnL>
                    <a:lnR>
                      <a:noFill/>
                    </a:lnR>
                    <a:lnT>
                      <a:noFill/>
                    </a:lnT>
                    <a:lnB>
                      <a:noFill/>
                    </a:lnB>
                    <a:solidFill>
                      <a:srgbClr val="FFFFFF"/>
                    </a:solidFill>
                  </a:tcPr>
                </a:tc>
                <a:tc>
                  <a:txBody>
                    <a:bodyPr/>
                    <a:lstStyle/>
                    <a:p>
                      <a:pPr algn="ctr"/>
                      <a:r>
                        <a:rPr lang="en-US" sz="1050"/>
                        <a:t>0.00</a:t>
                      </a:r>
                    </a:p>
                  </a:txBody>
                  <a:tcPr marL="0" marR="0" marT="0" marB="0" anchor="ctr">
                    <a:lnL>
                      <a:noFill/>
                    </a:lnL>
                    <a:lnR>
                      <a:noFill/>
                    </a:lnR>
                    <a:lnT>
                      <a:noFill/>
                    </a:lnT>
                    <a:lnB>
                      <a:noFill/>
                    </a:lnB>
                    <a:solidFill>
                      <a:srgbClr val="FFFFFF"/>
                    </a:solidFill>
                  </a:tcPr>
                </a:tc>
                <a:tc>
                  <a:txBody>
                    <a:bodyPr/>
                    <a:lstStyle/>
                    <a:p>
                      <a:pPr algn="ctr"/>
                      <a:r>
                        <a:rPr lang="en-US" sz="1050"/>
                        <a:t>1</a:t>
                      </a:r>
                    </a:p>
                  </a:txBody>
                  <a:tcPr marL="0" marR="0" marT="0" marB="0" anchor="ctr">
                    <a:lnL>
                      <a:noFill/>
                    </a:lnL>
                    <a:lnR>
                      <a:noFill/>
                    </a:lnR>
                    <a:lnT>
                      <a:noFill/>
                    </a:lnT>
                    <a:lnB>
                      <a:noFill/>
                    </a:lnB>
                    <a:solidFill>
                      <a:srgbClr val="FFFFFF"/>
                    </a:solidFill>
                  </a:tcPr>
                </a:tc>
                <a:tc>
                  <a:txBody>
                    <a:bodyPr/>
                    <a:lstStyle/>
                    <a:p>
                      <a:pPr algn="ctr"/>
                      <a:r>
                        <a:rPr lang="en-US" sz="1050"/>
                        <a:t>0%</a:t>
                      </a:r>
                    </a:p>
                  </a:txBody>
                  <a:tcPr marL="0" marR="0" marT="0" marB="0" anchor="ctr">
                    <a:lnL>
                      <a:noFill/>
                    </a:lnL>
                    <a:lnR>
                      <a:noFill/>
                    </a:lnR>
                    <a:lnT>
                      <a:noFill/>
                    </a:lnT>
                    <a:lnB>
                      <a:noFill/>
                    </a:lnB>
                    <a:solidFill>
                      <a:srgbClr val="FFFFFF"/>
                    </a:solidFill>
                  </a:tcPr>
                </a:tc>
                <a:tc>
                  <a:txBody>
                    <a:bodyPr/>
                    <a:lstStyle/>
                    <a:p>
                      <a:pPr algn="ctr"/>
                      <a:r>
                        <a:rPr lang="en-US" sz="1050" dirty="0"/>
                        <a:t>48376</a:t>
                      </a:r>
                    </a:p>
                  </a:txBody>
                  <a:tcPr marL="0" marR="0" marT="0" marB="0" anchor="ctr">
                    <a:lnL>
                      <a:noFill/>
                    </a:lnL>
                    <a:lnR>
                      <a:noFill/>
                    </a:lnR>
                    <a:lnT>
                      <a:noFill/>
                    </a:lnT>
                    <a:lnB>
                      <a:noFill/>
                    </a:lnB>
                    <a:solidFill>
                      <a:srgbClr val="FFFFFF"/>
                    </a:solidFill>
                  </a:tcPr>
                </a:tc>
                <a:tc>
                  <a:txBody>
                    <a:bodyPr/>
                    <a:lstStyle/>
                    <a:p>
                      <a:pPr algn="ctr"/>
                      <a:r>
                        <a:rPr lang="en-US" sz="900" dirty="0"/>
                        <a:t>153° @  23</a:t>
                      </a:r>
                      <a:br>
                        <a:rPr lang="en-US" sz="900" dirty="0"/>
                      </a:br>
                      <a:r>
                        <a:rPr lang="en-US" sz="900" dirty="0"/>
                        <a:t>41193 ft</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896558789"/>
                  </a:ext>
                </a:extLst>
              </a:tr>
            </a:tbl>
          </a:graphicData>
        </a:graphic>
      </p:graphicFrame>
      <p:graphicFrame>
        <p:nvGraphicFramePr>
          <p:cNvPr id="12" name="Table 11">
            <a:extLst>
              <a:ext uri="{FF2B5EF4-FFF2-40B4-BE49-F238E27FC236}">
                <a16:creationId xmlns:a16="http://schemas.microsoft.com/office/drawing/2014/main" id="{77074F63-908D-4D11-B798-7DD813E1C22B}"/>
              </a:ext>
            </a:extLst>
          </p:cNvPr>
          <p:cNvGraphicFramePr>
            <a:graphicFrameLocks noGrp="1"/>
          </p:cNvGraphicFramePr>
          <p:nvPr>
            <p:extLst>
              <p:ext uri="{D42A27DB-BD31-4B8C-83A1-F6EECF244321}">
                <p14:modId xmlns:p14="http://schemas.microsoft.com/office/powerpoint/2010/main" val="2032221159"/>
              </p:ext>
            </p:extLst>
          </p:nvPr>
        </p:nvGraphicFramePr>
        <p:xfrm>
          <a:off x="314324" y="1803507"/>
          <a:ext cx="7886700" cy="365760"/>
        </p:xfrm>
        <a:graphic>
          <a:graphicData uri="http://schemas.openxmlformats.org/drawingml/2006/table">
            <a:tbl>
              <a:tblPr/>
              <a:tblGrid>
                <a:gridCol w="7886700">
                  <a:extLst>
                    <a:ext uri="{9D8B030D-6E8A-4147-A177-3AD203B41FA5}">
                      <a16:colId xmlns:a16="http://schemas.microsoft.com/office/drawing/2014/main" val="1238419003"/>
                    </a:ext>
                  </a:extLst>
                </a:gridCol>
              </a:tblGrid>
              <a:tr h="0">
                <a:tc>
                  <a:txBody>
                    <a:bodyPr/>
                    <a:lstStyle/>
                    <a:p>
                      <a:pPr algn="ctr"/>
                      <a:r>
                        <a:rPr lang="en-US" b="1" dirty="0"/>
                        <a:t>GFS Surface / Aloft Conditions Forecast</a:t>
                      </a:r>
                      <a:endParaRPr lang="en-US" dirty="0"/>
                    </a:p>
                  </a:txBody>
                  <a:tcPr anchor="ctr">
                    <a:lnL>
                      <a:noFill/>
                    </a:lnL>
                    <a:lnR>
                      <a:noFill/>
                    </a:lnR>
                    <a:lnT>
                      <a:noFill/>
                    </a:lnT>
                    <a:lnB>
                      <a:noFill/>
                    </a:lnB>
                  </a:tcPr>
                </a:tc>
                <a:extLst>
                  <a:ext uri="{0D108BD9-81ED-4DB2-BD59-A6C34878D82A}">
                    <a16:rowId xmlns:a16="http://schemas.microsoft.com/office/drawing/2014/main" val="2821075810"/>
                  </a:ext>
                </a:extLst>
              </a:tr>
            </a:tbl>
          </a:graphicData>
        </a:graphic>
      </p:graphicFrame>
      <p:sp>
        <p:nvSpPr>
          <p:cNvPr id="13" name="Rectangle 1">
            <a:extLst>
              <a:ext uri="{FF2B5EF4-FFF2-40B4-BE49-F238E27FC236}">
                <a16:creationId xmlns:a16="http://schemas.microsoft.com/office/drawing/2014/main" id="{2175FC2D-8109-4239-A899-F2DC8C1BE4D1}"/>
              </a:ext>
            </a:extLst>
          </p:cNvPr>
          <p:cNvSpPr>
            <a:spLocks noChangeArrowheads="1"/>
          </p:cNvSpPr>
          <p:nvPr/>
        </p:nvSpPr>
        <p:spPr bwMode="auto">
          <a:xfrm>
            <a:off x="755110" y="2355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0689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t>Remember!!!</a:t>
            </a:r>
          </a:p>
        </p:txBody>
      </p:sp>
      <p:sp>
        <p:nvSpPr>
          <p:cNvPr id="3" name="Content Placeholder 2"/>
          <p:cNvSpPr>
            <a:spLocks noGrp="1"/>
          </p:cNvSpPr>
          <p:nvPr>
            <p:ph idx="1"/>
          </p:nvPr>
        </p:nvSpPr>
        <p:spPr>
          <a:xfrm>
            <a:off x="628649" y="1690689"/>
            <a:ext cx="7886700" cy="4202248"/>
          </a:xfrm>
        </p:spPr>
        <p:txBody>
          <a:bodyPr>
            <a:normAutofit/>
          </a:bodyPr>
          <a:lstStyle/>
          <a:p>
            <a:pPr marL="342900" indent="-342900"/>
            <a:r>
              <a:rPr lang="en-US" sz="3600" b="1" i="1" dirty="0"/>
              <a:t>Be Polite and Respectful to EOSS</a:t>
            </a:r>
          </a:p>
          <a:p>
            <a:r>
              <a:rPr lang="en-US" sz="3600" dirty="0"/>
              <a:t> Remember that they are all volunteers</a:t>
            </a:r>
          </a:p>
          <a:p>
            <a:pPr lvl="1"/>
            <a:r>
              <a:rPr lang="en-US" sz="2800" dirty="0"/>
              <a:t>They are giving YOU their Saturday </a:t>
            </a:r>
          </a:p>
          <a:p>
            <a:pPr lvl="1"/>
            <a:r>
              <a:rPr lang="en-US" sz="2800" dirty="0"/>
              <a:t>Without them our launch would not be possible</a:t>
            </a:r>
          </a:p>
          <a:p>
            <a:pPr lvl="1"/>
            <a:r>
              <a:rPr lang="en-US" sz="2800" dirty="0">
                <a:solidFill>
                  <a:srgbClr val="C00000"/>
                </a:solidFill>
                <a:effectLst>
                  <a:outerShdw blurRad="38100" dist="38100" dir="2700000" algn="tl">
                    <a:srgbClr val="000000">
                      <a:alpha val="43137"/>
                    </a:srgbClr>
                  </a:outerShdw>
                </a:effectLst>
              </a:rPr>
              <a:t>Treat them with respect and gratitude for their support</a:t>
            </a:r>
          </a:p>
          <a:p>
            <a:pPr lvl="1"/>
            <a:r>
              <a:rPr lang="en-US" sz="2800" dirty="0"/>
              <a:t>Follow all instructions </a:t>
            </a:r>
          </a:p>
          <a:p>
            <a:pPr lvl="1"/>
            <a:r>
              <a:rPr lang="en-US" sz="2800" dirty="0"/>
              <a:t>Please see me ASAP if you have any issues</a:t>
            </a:r>
          </a:p>
          <a:p>
            <a:pPr lvl="1"/>
            <a:endParaRPr lang="en-US" dirty="0"/>
          </a:p>
          <a:p>
            <a:endParaRPr lang="en-US" dirty="0"/>
          </a:p>
        </p:txBody>
      </p:sp>
      <p:sp>
        <p:nvSpPr>
          <p:cNvPr id="4" name="Footer Placeholder 3"/>
          <p:cNvSpPr>
            <a:spLocks noGrp="1"/>
          </p:cNvSpPr>
          <p:nvPr>
            <p:ph type="ftr" sz="quarter" idx="11"/>
          </p:nvPr>
        </p:nvSpPr>
        <p:spPr/>
        <p:txBody>
          <a:bodyPr/>
          <a:lstStyle/>
          <a:p>
            <a:r>
              <a:rPr lang="en-US"/>
              <a:t>HAB – 15 (&amp; 16) BalloonSat Launch Info</a:t>
            </a:r>
            <a:endParaRPr lang="en-US" dirty="0"/>
          </a:p>
        </p:txBody>
      </p:sp>
      <p:sp>
        <p:nvSpPr>
          <p:cNvPr id="5" name="Slide Number Placeholder 4"/>
          <p:cNvSpPr>
            <a:spLocks noGrp="1"/>
          </p:cNvSpPr>
          <p:nvPr>
            <p:ph type="sldNum" sz="quarter" idx="12"/>
          </p:nvPr>
        </p:nvSpPr>
        <p:spPr/>
        <p:txBody>
          <a:bodyPr/>
          <a:lstStyle/>
          <a:p>
            <a:fld id="{B1E8EF59-9F16-4045-8D24-4BEC833CDBE5}" type="slidenum">
              <a:rPr lang="en-US" smtClean="0"/>
              <a:t>22</a:t>
            </a:fld>
            <a:endParaRPr lang="en-US"/>
          </a:p>
        </p:txBody>
      </p:sp>
    </p:spTree>
    <p:extLst>
      <p:ext uri="{BB962C8B-B14F-4D97-AF65-F5344CB8AC3E}">
        <p14:creationId xmlns:p14="http://schemas.microsoft.com/office/powerpoint/2010/main" val="1324640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Balloonsat Launch Timeline</a:t>
            </a:r>
            <a:endParaRPr lang="en-US" dirty="0"/>
          </a:p>
        </p:txBody>
      </p:sp>
      <p:sp>
        <p:nvSpPr>
          <p:cNvPr id="3" name="Content Placeholder 2"/>
          <p:cNvSpPr>
            <a:spLocks noGrp="1"/>
          </p:cNvSpPr>
          <p:nvPr>
            <p:ph idx="1"/>
          </p:nvPr>
        </p:nvSpPr>
        <p:spPr>
          <a:xfrm>
            <a:off x="628649" y="1950719"/>
            <a:ext cx="8213899" cy="4226243"/>
          </a:xfrm>
        </p:spPr>
        <p:txBody>
          <a:bodyPr>
            <a:normAutofit fontScale="70000" lnSpcReduction="20000"/>
          </a:bodyPr>
          <a:lstStyle/>
          <a:p>
            <a:pPr marL="0" indent="0">
              <a:lnSpc>
                <a:spcPct val="100000"/>
              </a:lnSpc>
              <a:buNone/>
              <a:tabLst>
                <a:tab pos="1257300" algn="r"/>
              </a:tabLst>
            </a:pPr>
            <a:r>
              <a:rPr lang="en-US" dirty="0">
                <a:solidFill>
                  <a:srgbClr val="C00000"/>
                </a:solidFill>
              </a:rPr>
              <a:t>	Friday </a:t>
            </a:r>
            <a:r>
              <a:rPr lang="en-US" sz="2800" dirty="0">
                <a:solidFill>
                  <a:srgbClr val="C00000"/>
                </a:solidFill>
              </a:rPr>
              <a:t>30 Oct </a:t>
            </a:r>
            <a:r>
              <a:rPr lang="en-US" dirty="0"/>
              <a:t>:</a:t>
            </a:r>
          </a:p>
          <a:p>
            <a:pPr marL="628650" lvl="1" indent="-168275"/>
            <a:r>
              <a:rPr lang="en-US" dirty="0"/>
              <a:t>Launch site and date are subject to change at the last minute</a:t>
            </a:r>
          </a:p>
          <a:p>
            <a:pPr marL="628650" lvl="1" indent="-168275"/>
            <a:r>
              <a:rPr lang="en-US" dirty="0">
                <a:effectLst>
                  <a:glow rad="139700">
                    <a:schemeClr val="accent4">
                      <a:satMod val="175000"/>
                      <a:alpha val="40000"/>
                    </a:schemeClr>
                  </a:glow>
                </a:effectLst>
              </a:rPr>
              <a:t>Verify flight is still scheduled for Saturday AND that the launch site is currently </a:t>
            </a:r>
            <a:r>
              <a:rPr lang="en-US" b="1" dirty="0">
                <a:effectLst>
                  <a:glow rad="139700">
                    <a:schemeClr val="accent4">
                      <a:satMod val="175000"/>
                      <a:alpha val="40000"/>
                    </a:schemeClr>
                  </a:glow>
                </a:effectLst>
              </a:rPr>
              <a:t>Wiggins</a:t>
            </a:r>
          </a:p>
          <a:p>
            <a:pPr marL="0" indent="0">
              <a:lnSpc>
                <a:spcPct val="100000"/>
              </a:lnSpc>
              <a:buNone/>
              <a:tabLst>
                <a:tab pos="1257300" algn="r"/>
              </a:tabLst>
            </a:pPr>
            <a:r>
              <a:rPr lang="en-US" sz="1800" dirty="0">
                <a:solidFill>
                  <a:srgbClr val="C00000"/>
                </a:solidFill>
              </a:rPr>
              <a:t>	</a:t>
            </a:r>
            <a:r>
              <a:rPr lang="en-US" sz="2900" dirty="0">
                <a:solidFill>
                  <a:srgbClr val="C00000"/>
                </a:solidFill>
              </a:rPr>
              <a:t>Sat 31 Oct:</a:t>
            </a:r>
          </a:p>
          <a:p>
            <a:pPr marL="0" indent="0">
              <a:buNone/>
              <a:tabLst>
                <a:tab pos="2114550" algn="r"/>
                <a:tab pos="2227263" algn="l"/>
                <a:tab pos="2633663" algn="l"/>
              </a:tabLst>
            </a:pPr>
            <a:r>
              <a:rPr lang="en-US" b="1" dirty="0"/>
              <a:t>	</a:t>
            </a:r>
            <a:r>
              <a:rPr lang="en-US" b="1" dirty="0">
                <a:solidFill>
                  <a:srgbClr val="C00000"/>
                </a:solidFill>
                <a:effectLst>
                  <a:glow rad="228600">
                    <a:schemeClr val="accent4">
                      <a:satMod val="175000"/>
                      <a:alpha val="40000"/>
                    </a:schemeClr>
                  </a:glow>
                </a:effectLst>
              </a:rPr>
              <a:t>NLT 6:00 AM </a:t>
            </a:r>
            <a:r>
              <a:rPr lang="en-US" b="1" dirty="0"/>
              <a:t>	</a:t>
            </a:r>
            <a:r>
              <a:rPr lang="en-US" dirty="0"/>
              <a:t>– </a:t>
            </a:r>
            <a:r>
              <a:rPr lang="en-US" b="1" dirty="0"/>
              <a:t>All Balloonsats at launch site</a:t>
            </a:r>
          </a:p>
          <a:p>
            <a:pPr marL="2400300" indent="-2400300" defTabSz="838200">
              <a:buNone/>
              <a:tabLst>
                <a:tab pos="2114550" algn="r"/>
                <a:tab pos="2227263" algn="l"/>
                <a:tab pos="2400300" algn="r"/>
                <a:tab pos="3259138" algn="r"/>
              </a:tabLst>
            </a:pPr>
            <a:r>
              <a:rPr lang="en-US" sz="2900" dirty="0"/>
              <a:t>	7:00 AM 	– Balloonsats ready to be put onto flight string. </a:t>
            </a:r>
          </a:p>
          <a:p>
            <a:pPr marL="2400300" indent="-2400300" defTabSz="838200">
              <a:buNone/>
              <a:tabLst>
                <a:tab pos="2114550" algn="r"/>
                <a:tab pos="2227263" algn="l"/>
                <a:tab pos="2457450" algn="r"/>
                <a:tab pos="3259138" algn="r"/>
              </a:tabLst>
            </a:pPr>
            <a:r>
              <a:rPr lang="en-US" sz="2900" dirty="0"/>
              <a:t>			Teams can continue to make last minute fight preparations after stringing, but DO NOT leave a significant amount of work for this time.</a:t>
            </a:r>
          </a:p>
          <a:p>
            <a:pPr marL="2400300" indent="-2400300" defTabSz="838200">
              <a:buNone/>
              <a:tabLst>
                <a:tab pos="2114550" algn="r"/>
                <a:tab pos="2227263" algn="l"/>
                <a:tab pos="2400300" algn="r"/>
                <a:tab pos="3259138" algn="r"/>
              </a:tabLst>
            </a:pPr>
            <a:r>
              <a:rPr lang="en-US" sz="2900" dirty="0"/>
              <a:t>	7:30 AM 	– Launch of first string (EOSS-303)</a:t>
            </a:r>
          </a:p>
          <a:p>
            <a:pPr marL="2400300" indent="-2400300" defTabSz="838200">
              <a:buNone/>
              <a:tabLst>
                <a:tab pos="2114550" algn="r"/>
                <a:tab pos="2227263" algn="l"/>
                <a:tab pos="2400300" algn="r"/>
                <a:tab pos="3259138" algn="r"/>
              </a:tabLst>
            </a:pPr>
            <a:r>
              <a:rPr lang="en-US" sz="2900" dirty="0"/>
              <a:t>	8:00 AM	– 	Caravan to rally point</a:t>
            </a:r>
          </a:p>
          <a:p>
            <a:pPr marL="2400300" indent="-2400300" defTabSz="838200">
              <a:buNone/>
              <a:tabLst>
                <a:tab pos="2114550" algn="r"/>
                <a:tab pos="2227263" algn="l"/>
                <a:tab pos="2400300" algn="r"/>
                <a:tab pos="3259138" algn="r"/>
              </a:tabLst>
            </a:pPr>
            <a:r>
              <a:rPr lang="en-US" sz="2900" dirty="0"/>
              <a:t>	9:00 – 10:00 AM		– Anticipated payload landing time</a:t>
            </a:r>
          </a:p>
          <a:p>
            <a:pPr marL="2400300" indent="-2400300" defTabSz="838200">
              <a:buNone/>
              <a:tabLst>
                <a:tab pos="2114550" algn="r"/>
                <a:tab pos="2227263" algn="l"/>
                <a:tab pos="2400300" algn="r"/>
                <a:tab pos="3259138" algn="r"/>
              </a:tabLst>
            </a:pPr>
            <a:r>
              <a:rPr lang="en-US" sz="2900" dirty="0"/>
              <a:t>	11 AM – 2:30 PM	– Recovery complete </a:t>
            </a:r>
          </a:p>
        </p:txBody>
      </p:sp>
      <p:sp>
        <p:nvSpPr>
          <p:cNvPr id="4" name="Footer Placeholder 3"/>
          <p:cNvSpPr>
            <a:spLocks noGrp="1"/>
          </p:cNvSpPr>
          <p:nvPr>
            <p:ph type="ftr" sz="quarter" idx="11"/>
          </p:nvPr>
        </p:nvSpPr>
        <p:spPr/>
        <p:txBody>
          <a:bodyPr/>
          <a:lstStyle/>
          <a:p>
            <a:r>
              <a:rPr lang="en-US" dirty="0" err="1"/>
              <a:t>HAB</a:t>
            </a:r>
            <a:r>
              <a:rPr lang="en-US" dirty="0"/>
              <a:t> – 16 (&amp;17) BalloonSat Launch Info</a:t>
            </a:r>
          </a:p>
        </p:txBody>
      </p:sp>
      <p:sp>
        <p:nvSpPr>
          <p:cNvPr id="5" name="Slide Number Placeholder 4"/>
          <p:cNvSpPr>
            <a:spLocks noGrp="1"/>
          </p:cNvSpPr>
          <p:nvPr>
            <p:ph type="sldNum" sz="quarter" idx="12"/>
          </p:nvPr>
        </p:nvSpPr>
        <p:spPr/>
        <p:txBody>
          <a:bodyPr/>
          <a:lstStyle/>
          <a:p>
            <a:fld id="{B1E8EF59-9F16-4045-8D24-4BEC833CDBE5}" type="slidenum">
              <a:rPr lang="en-US" smtClean="0"/>
              <a:pPr/>
              <a:t>3</a:t>
            </a:fld>
            <a:endParaRPr lang="en-US" dirty="0"/>
          </a:p>
        </p:txBody>
      </p:sp>
    </p:spTree>
    <p:extLst>
      <p:ext uri="{BB962C8B-B14F-4D97-AF65-F5344CB8AC3E}">
        <p14:creationId xmlns:p14="http://schemas.microsoft.com/office/powerpoint/2010/main" val="2153605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Info for Students</a:t>
            </a:r>
            <a:endParaRPr lang="en-US" dirty="0"/>
          </a:p>
        </p:txBody>
      </p:sp>
      <p:sp>
        <p:nvSpPr>
          <p:cNvPr id="3" name="Content Placeholder 2"/>
          <p:cNvSpPr>
            <a:spLocks noGrp="1"/>
          </p:cNvSpPr>
          <p:nvPr>
            <p:ph idx="1"/>
          </p:nvPr>
        </p:nvSpPr>
        <p:spPr>
          <a:xfrm>
            <a:off x="628649" y="1825625"/>
            <a:ext cx="7516867" cy="4530726"/>
          </a:xfrm>
        </p:spPr>
        <p:txBody>
          <a:bodyPr>
            <a:normAutofit fontScale="85000" lnSpcReduction="20000"/>
          </a:bodyPr>
          <a:lstStyle/>
          <a:p>
            <a:pPr>
              <a:lnSpc>
                <a:spcPct val="120000"/>
              </a:lnSpc>
            </a:pPr>
            <a:r>
              <a:rPr lang="en-US" sz="2400" dirty="0"/>
              <a:t>Verify that the launch is still proceeding as planned the night before launch</a:t>
            </a:r>
          </a:p>
          <a:p>
            <a:pPr lvl="1">
              <a:lnSpc>
                <a:spcPct val="120000"/>
              </a:lnSpc>
            </a:pPr>
            <a:r>
              <a:rPr lang="en-US" sz="1800" dirty="0"/>
              <a:t>Link to EOSS page for our flight: </a:t>
            </a:r>
            <a:r>
              <a:rPr lang="en-US" sz="1800" dirty="0">
                <a:hlinkClick r:id="rId2"/>
              </a:rPr>
              <a:t>http://www.eoss.org/node/3793</a:t>
            </a:r>
            <a:endParaRPr lang="en-US" sz="1800" dirty="0"/>
          </a:p>
          <a:p>
            <a:pPr lvl="1">
              <a:lnSpc>
                <a:spcPct val="120000"/>
              </a:lnSpc>
            </a:pPr>
            <a:r>
              <a:rPr lang="en-US" sz="1800" dirty="0"/>
              <a:t>Our flights is designated EOSS-303 Heavy or 303 Lite &amp; 304 Lite</a:t>
            </a:r>
          </a:p>
          <a:p>
            <a:pPr lvl="1">
              <a:lnSpc>
                <a:spcPct val="120000"/>
              </a:lnSpc>
            </a:pPr>
            <a:r>
              <a:rPr lang="en-US" sz="1800" dirty="0"/>
              <a:t>Jim Langsted is our EOSS flight director</a:t>
            </a:r>
          </a:p>
          <a:p>
            <a:pPr>
              <a:lnSpc>
                <a:spcPct val="120000"/>
              </a:lnSpc>
            </a:pPr>
            <a:r>
              <a:rPr lang="en-US" sz="2400" dirty="0"/>
              <a:t>Dress appropriately for the weather and walking</a:t>
            </a:r>
          </a:p>
          <a:p>
            <a:pPr>
              <a:lnSpc>
                <a:spcPct val="120000"/>
              </a:lnSpc>
            </a:pPr>
            <a:r>
              <a:rPr lang="en-US" sz="2400" dirty="0"/>
              <a:t>Meet at the </a:t>
            </a:r>
            <a:r>
              <a:rPr lang="en-US" sz="2400" b="1" dirty="0"/>
              <a:t>Wiggins</a:t>
            </a:r>
            <a:r>
              <a:rPr lang="en-US" sz="2400" dirty="0"/>
              <a:t> launch site </a:t>
            </a:r>
            <a:r>
              <a:rPr lang="en-US" sz="2400" b="1" dirty="0">
                <a:solidFill>
                  <a:srgbClr val="C00000"/>
                </a:solidFill>
                <a:effectLst>
                  <a:glow rad="139700">
                    <a:schemeClr val="accent4">
                      <a:satMod val="175000"/>
                      <a:alpha val="40000"/>
                    </a:schemeClr>
                  </a:glow>
                </a:effectLst>
              </a:rPr>
              <a:t>by </a:t>
            </a:r>
            <a:r>
              <a:rPr lang="en-US" sz="2400" b="1" dirty="0" err="1">
                <a:solidFill>
                  <a:srgbClr val="C00000"/>
                </a:solidFill>
                <a:effectLst>
                  <a:glow rad="139700">
                    <a:schemeClr val="accent4">
                      <a:satMod val="175000"/>
                      <a:alpha val="40000"/>
                    </a:schemeClr>
                  </a:glow>
                </a:effectLst>
              </a:rPr>
              <a:t>6:00AM</a:t>
            </a:r>
            <a:r>
              <a:rPr lang="en-US" sz="2400" b="1" dirty="0">
                <a:solidFill>
                  <a:srgbClr val="C00000"/>
                </a:solidFill>
                <a:effectLst>
                  <a:glow rad="139700">
                    <a:schemeClr val="accent4">
                      <a:satMod val="175000"/>
                      <a:alpha val="40000"/>
                    </a:schemeClr>
                  </a:glow>
                </a:effectLst>
              </a:rPr>
              <a:t> </a:t>
            </a:r>
            <a:r>
              <a:rPr lang="en-US" sz="2400" b="1" dirty="0">
                <a:effectLst/>
              </a:rPr>
              <a:t>(90 minutes before launch)</a:t>
            </a:r>
          </a:p>
          <a:p>
            <a:pPr>
              <a:lnSpc>
                <a:spcPct val="120000"/>
              </a:lnSpc>
            </a:pPr>
            <a:r>
              <a:rPr lang="en-US" sz="2400" b="1" dirty="0">
                <a:solidFill>
                  <a:srgbClr val="C00000"/>
                </a:solidFill>
                <a:effectLst>
                  <a:glow rad="139700">
                    <a:schemeClr val="accent4">
                      <a:satMod val="175000"/>
                      <a:alpha val="40000"/>
                    </a:schemeClr>
                  </a:glow>
                </a:effectLst>
              </a:rPr>
              <a:t>Notify Randy  when your team arrives </a:t>
            </a:r>
            <a:r>
              <a:rPr lang="en-US" sz="2400" dirty="0"/>
              <a:t>for updated instructions</a:t>
            </a:r>
          </a:p>
          <a:p>
            <a:pPr>
              <a:lnSpc>
                <a:spcPct val="120000"/>
              </a:lnSpc>
            </a:pPr>
            <a:r>
              <a:rPr lang="en-US" sz="2400" dirty="0"/>
              <a:t>If you have a problem on Saturday </a:t>
            </a:r>
            <a:r>
              <a:rPr lang="en-US" sz="2400" dirty="0">
                <a:highlight>
                  <a:srgbClr val="FFFF00"/>
                </a:highlight>
              </a:rPr>
              <a:t>call (not text)</a:t>
            </a:r>
            <a:r>
              <a:rPr lang="en-US" sz="2400" dirty="0"/>
              <a:t> Randy (or Tiffany)</a:t>
            </a:r>
          </a:p>
          <a:p>
            <a:pPr marL="285750" lvl="2" indent="0">
              <a:lnSpc>
                <a:spcPct val="120000"/>
              </a:lnSpc>
              <a:buNone/>
              <a:tabLst>
                <a:tab pos="1884363" algn="r"/>
                <a:tab pos="1941513" algn="l"/>
              </a:tabLst>
            </a:pPr>
            <a:r>
              <a:rPr lang="en-US" sz="1600" dirty="0"/>
              <a:t>	</a:t>
            </a:r>
            <a:r>
              <a:rPr lang="en-US" sz="1600" b="1" dirty="0"/>
              <a:t>Randy’s cell: 	720.933.3527</a:t>
            </a:r>
          </a:p>
          <a:p>
            <a:pPr marL="285750" lvl="2" indent="0">
              <a:lnSpc>
                <a:spcPct val="120000"/>
              </a:lnSpc>
              <a:buNone/>
              <a:tabLst>
                <a:tab pos="1884363" algn="r"/>
                <a:tab pos="1941513" algn="l"/>
              </a:tabLst>
            </a:pPr>
            <a:r>
              <a:rPr lang="en-US" sz="1600" b="1" dirty="0"/>
              <a:t>	Tiffany’s cell:</a:t>
            </a:r>
          </a:p>
          <a:p>
            <a:pPr marL="285750" lvl="2" indent="0">
              <a:lnSpc>
                <a:spcPct val="120000"/>
              </a:lnSpc>
              <a:buNone/>
              <a:tabLst>
                <a:tab pos="1884363" algn="r"/>
                <a:tab pos="1941513" algn="l"/>
              </a:tabLst>
            </a:pPr>
            <a:r>
              <a:rPr lang="en-US" sz="1600" dirty="0"/>
              <a:t>	</a:t>
            </a:r>
          </a:p>
        </p:txBody>
      </p:sp>
      <p:sp>
        <p:nvSpPr>
          <p:cNvPr id="6" name="Footer Placeholder 5"/>
          <p:cNvSpPr>
            <a:spLocks noGrp="1"/>
          </p:cNvSpPr>
          <p:nvPr>
            <p:ph type="ftr" sz="quarter" idx="11"/>
          </p:nvPr>
        </p:nvSpPr>
        <p:spPr/>
        <p:txBody>
          <a:bodyPr/>
          <a:lstStyle/>
          <a:p>
            <a:r>
              <a:rPr lang="en-US" dirty="0" err="1"/>
              <a:t>HAB</a:t>
            </a:r>
            <a:r>
              <a:rPr lang="en-US" dirty="0"/>
              <a:t> – 15 (&amp; 16) BalloonSat Launch Info</a:t>
            </a:r>
          </a:p>
        </p:txBody>
      </p:sp>
      <p:sp>
        <p:nvSpPr>
          <p:cNvPr id="7" name="Slide Number Placeholder 6"/>
          <p:cNvSpPr>
            <a:spLocks noGrp="1"/>
          </p:cNvSpPr>
          <p:nvPr>
            <p:ph type="sldNum" sz="quarter" idx="12"/>
          </p:nvPr>
        </p:nvSpPr>
        <p:spPr/>
        <p:txBody>
          <a:bodyPr/>
          <a:lstStyle/>
          <a:p>
            <a:fld id="{B1E8EF59-9F16-4045-8D24-4BEC833CDBE5}" type="slidenum">
              <a:rPr lang="en-US" smtClean="0"/>
              <a:pPr/>
              <a:t>4</a:t>
            </a:fld>
            <a:endParaRPr lang="en-US"/>
          </a:p>
        </p:txBody>
      </p:sp>
    </p:spTree>
    <p:extLst>
      <p:ext uri="{BB962C8B-B14F-4D97-AF65-F5344CB8AC3E}">
        <p14:creationId xmlns:p14="http://schemas.microsoft.com/office/powerpoint/2010/main" val="4118045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B741F58-46F8-4D6C-BA6B-C1D719E717F1}"/>
              </a:ext>
            </a:extLst>
          </p:cNvPr>
          <p:cNvPicPr>
            <a:picLocks noChangeAspect="1"/>
          </p:cNvPicPr>
          <p:nvPr/>
        </p:nvPicPr>
        <p:blipFill rotWithShape="1">
          <a:blip r:embed="rId2"/>
          <a:srcRect l="5712" r="2695"/>
          <a:stretch/>
        </p:blipFill>
        <p:spPr>
          <a:xfrm>
            <a:off x="258990" y="1781610"/>
            <a:ext cx="7452095" cy="4955104"/>
          </a:xfrm>
          <a:prstGeom prst="rect">
            <a:avLst/>
          </a:prstGeom>
        </p:spPr>
      </p:pic>
      <p:sp>
        <p:nvSpPr>
          <p:cNvPr id="2" name="Title 1">
            <a:extLst>
              <a:ext uri="{FF2B5EF4-FFF2-40B4-BE49-F238E27FC236}">
                <a16:creationId xmlns:a16="http://schemas.microsoft.com/office/drawing/2014/main" id="{950A27FB-AAE5-4D7B-A36B-194F07CD38EF}"/>
              </a:ext>
            </a:extLst>
          </p:cNvPr>
          <p:cNvSpPr>
            <a:spLocks noGrp="1"/>
          </p:cNvSpPr>
          <p:nvPr>
            <p:ph type="title"/>
          </p:nvPr>
        </p:nvSpPr>
        <p:spPr/>
        <p:txBody>
          <a:bodyPr/>
          <a:lstStyle/>
          <a:p>
            <a:r>
              <a:rPr lang="en-US" dirty="0">
                <a:solidFill>
                  <a:prstClr val="black"/>
                </a:solidFill>
              </a:rPr>
              <a:t>Wiggins Launch Site</a:t>
            </a:r>
            <a:br>
              <a:rPr lang="en-US" dirty="0">
                <a:solidFill>
                  <a:prstClr val="black"/>
                </a:solidFill>
              </a:rPr>
            </a:br>
            <a:r>
              <a:rPr lang="en-US" sz="2000" dirty="0">
                <a:solidFill>
                  <a:srgbClr val="000066"/>
                </a:solidFill>
                <a:effectLst/>
                <a:hlinkClick r:id="rId3"/>
              </a:rPr>
              <a:t>EOSS link to launch site info</a:t>
            </a:r>
            <a:endParaRPr lang="en-US" dirty="0"/>
          </a:p>
        </p:txBody>
      </p:sp>
      <p:sp>
        <p:nvSpPr>
          <p:cNvPr id="4" name="Footer Placeholder 3">
            <a:extLst>
              <a:ext uri="{FF2B5EF4-FFF2-40B4-BE49-F238E27FC236}">
                <a16:creationId xmlns:a16="http://schemas.microsoft.com/office/drawing/2014/main" id="{DC880FE6-3B93-445C-A6DF-5FCA5FC32F51}"/>
              </a:ext>
            </a:extLst>
          </p:cNvPr>
          <p:cNvSpPr>
            <a:spLocks noGrp="1"/>
          </p:cNvSpPr>
          <p:nvPr>
            <p:ph type="ftr" sz="quarter" idx="11"/>
          </p:nvPr>
        </p:nvSpPr>
        <p:spPr/>
        <p:txBody>
          <a:bodyPr/>
          <a:lstStyle/>
          <a:p>
            <a:r>
              <a:rPr lang="en-US"/>
              <a:t>HAB – 15 (&amp; 16) BalloonSat Launch Info</a:t>
            </a:r>
            <a:endParaRPr lang="en-US" dirty="0"/>
          </a:p>
        </p:txBody>
      </p:sp>
      <p:sp>
        <p:nvSpPr>
          <p:cNvPr id="5" name="Slide Number Placeholder 4">
            <a:extLst>
              <a:ext uri="{FF2B5EF4-FFF2-40B4-BE49-F238E27FC236}">
                <a16:creationId xmlns:a16="http://schemas.microsoft.com/office/drawing/2014/main" id="{207C8B94-D3CD-415F-AEA9-7BC7CD469DD9}"/>
              </a:ext>
            </a:extLst>
          </p:cNvPr>
          <p:cNvSpPr>
            <a:spLocks noGrp="1"/>
          </p:cNvSpPr>
          <p:nvPr>
            <p:ph type="sldNum" sz="quarter" idx="12"/>
          </p:nvPr>
        </p:nvSpPr>
        <p:spPr/>
        <p:txBody>
          <a:bodyPr/>
          <a:lstStyle/>
          <a:p>
            <a:fld id="{B1E8EF59-9F16-4045-8D24-4BEC833CDBE5}" type="slidenum">
              <a:rPr lang="en-US" smtClean="0"/>
              <a:t>5</a:t>
            </a:fld>
            <a:endParaRPr lang="en-US"/>
          </a:p>
        </p:txBody>
      </p:sp>
      <p:sp>
        <p:nvSpPr>
          <p:cNvPr id="12" name="Rectangle 11">
            <a:extLst>
              <a:ext uri="{FF2B5EF4-FFF2-40B4-BE49-F238E27FC236}">
                <a16:creationId xmlns:a16="http://schemas.microsoft.com/office/drawing/2014/main" id="{EECC4589-8365-44A5-838B-E9C6978CB3C3}"/>
              </a:ext>
            </a:extLst>
          </p:cNvPr>
          <p:cNvSpPr/>
          <p:nvPr/>
        </p:nvSpPr>
        <p:spPr>
          <a:xfrm>
            <a:off x="4446312" y="3074078"/>
            <a:ext cx="331471" cy="1737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49B8132-A9C8-4951-962C-678ED244314E}"/>
              </a:ext>
            </a:extLst>
          </p:cNvPr>
          <p:cNvCxnSpPr>
            <a:cxnSpLocks/>
            <a:stCxn id="12" idx="2"/>
          </p:cNvCxnSpPr>
          <p:nvPr/>
        </p:nvCxnSpPr>
        <p:spPr>
          <a:xfrm flipH="1">
            <a:off x="3705396" y="3247782"/>
            <a:ext cx="906652" cy="1170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CA1C1A13-ECD2-4CF8-8E64-5F551B48E56C}"/>
              </a:ext>
            </a:extLst>
          </p:cNvPr>
          <p:cNvPicPr>
            <a:picLocks noChangeAspect="1"/>
          </p:cNvPicPr>
          <p:nvPr/>
        </p:nvPicPr>
        <p:blipFill>
          <a:blip r:embed="rId4"/>
          <a:stretch>
            <a:fillRect/>
          </a:stretch>
        </p:blipFill>
        <p:spPr>
          <a:xfrm>
            <a:off x="2037929" y="4439101"/>
            <a:ext cx="3334935" cy="1144254"/>
          </a:xfrm>
          <a:prstGeom prst="rect">
            <a:avLst/>
          </a:prstGeom>
          <a:ln w="28575">
            <a:solidFill>
              <a:srgbClr val="FF0000"/>
            </a:solidFill>
          </a:ln>
        </p:spPr>
      </p:pic>
      <p:sp>
        <p:nvSpPr>
          <p:cNvPr id="6" name="Rectangle 5">
            <a:extLst>
              <a:ext uri="{FF2B5EF4-FFF2-40B4-BE49-F238E27FC236}">
                <a16:creationId xmlns:a16="http://schemas.microsoft.com/office/drawing/2014/main" id="{1D4ED4CD-3622-4C12-A210-76FB4F9D5F19}"/>
              </a:ext>
            </a:extLst>
          </p:cNvPr>
          <p:cNvSpPr/>
          <p:nvPr/>
        </p:nvSpPr>
        <p:spPr>
          <a:xfrm>
            <a:off x="4644729" y="4481139"/>
            <a:ext cx="678251" cy="1037159"/>
          </a:xfrm>
          <a:prstGeom prst="rect">
            <a:avLst/>
          </a:prstGeom>
          <a:noFill/>
          <a:ln>
            <a:solidFill>
              <a:srgbClr val="FF66FF"/>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Freeform: Shape 10">
            <a:extLst>
              <a:ext uri="{FF2B5EF4-FFF2-40B4-BE49-F238E27FC236}">
                <a16:creationId xmlns:a16="http://schemas.microsoft.com/office/drawing/2014/main" id="{1885512A-8413-42F1-8509-02F908FD3C92}"/>
              </a:ext>
            </a:extLst>
          </p:cNvPr>
          <p:cNvSpPr/>
          <p:nvPr/>
        </p:nvSpPr>
        <p:spPr>
          <a:xfrm>
            <a:off x="6513587" y="2720762"/>
            <a:ext cx="513298" cy="1180866"/>
          </a:xfrm>
          <a:custGeom>
            <a:avLst/>
            <a:gdLst>
              <a:gd name="connsiteX0" fmla="*/ 0 w 1321111"/>
              <a:gd name="connsiteY0" fmla="*/ 8415 h 1194891"/>
              <a:gd name="connsiteX1" fmla="*/ 398297 w 1321111"/>
              <a:gd name="connsiteY1" fmla="*/ 5610 h 1194891"/>
              <a:gd name="connsiteX2" fmla="*/ 535737 w 1321111"/>
              <a:gd name="connsiteY2" fmla="*/ 0 h 1194891"/>
              <a:gd name="connsiteX3" fmla="*/ 560981 w 1321111"/>
              <a:gd name="connsiteY3" fmla="*/ 11220 h 1194891"/>
              <a:gd name="connsiteX4" fmla="*/ 575006 w 1321111"/>
              <a:gd name="connsiteY4" fmla="*/ 16830 h 1194891"/>
              <a:gd name="connsiteX5" fmla="*/ 807813 w 1321111"/>
              <a:gd name="connsiteY5" fmla="*/ 14025 h 1194891"/>
              <a:gd name="connsiteX6" fmla="*/ 1043425 w 1321111"/>
              <a:gd name="connsiteY6" fmla="*/ 417931 h 1194891"/>
              <a:gd name="connsiteX7" fmla="*/ 1273428 w 1321111"/>
              <a:gd name="connsiteY7" fmla="*/ 645129 h 1194891"/>
              <a:gd name="connsiteX8" fmla="*/ 1321111 w 1321111"/>
              <a:gd name="connsiteY8" fmla="*/ 779765 h 1194891"/>
              <a:gd name="connsiteX9" fmla="*/ 1318306 w 1321111"/>
              <a:gd name="connsiteY9" fmla="*/ 1189281 h 1194891"/>
              <a:gd name="connsiteX10" fmla="*/ 1315502 w 1321111"/>
              <a:gd name="connsiteY10" fmla="*/ 1194891 h 1194891"/>
              <a:gd name="connsiteX0" fmla="*/ 0 w 1321111"/>
              <a:gd name="connsiteY0" fmla="*/ 8415 h 1194891"/>
              <a:gd name="connsiteX1" fmla="*/ 398297 w 1321111"/>
              <a:gd name="connsiteY1" fmla="*/ 5610 h 1194891"/>
              <a:gd name="connsiteX2" fmla="*/ 535737 w 1321111"/>
              <a:gd name="connsiteY2" fmla="*/ 0 h 1194891"/>
              <a:gd name="connsiteX3" fmla="*/ 560981 w 1321111"/>
              <a:gd name="connsiteY3" fmla="*/ 11220 h 1194891"/>
              <a:gd name="connsiteX4" fmla="*/ 594640 w 1321111"/>
              <a:gd name="connsiteY4" fmla="*/ 36464 h 1194891"/>
              <a:gd name="connsiteX5" fmla="*/ 807813 w 1321111"/>
              <a:gd name="connsiteY5" fmla="*/ 14025 h 1194891"/>
              <a:gd name="connsiteX6" fmla="*/ 1043425 w 1321111"/>
              <a:gd name="connsiteY6" fmla="*/ 417931 h 1194891"/>
              <a:gd name="connsiteX7" fmla="*/ 1273428 w 1321111"/>
              <a:gd name="connsiteY7" fmla="*/ 645129 h 1194891"/>
              <a:gd name="connsiteX8" fmla="*/ 1321111 w 1321111"/>
              <a:gd name="connsiteY8" fmla="*/ 779765 h 1194891"/>
              <a:gd name="connsiteX9" fmla="*/ 1318306 w 1321111"/>
              <a:gd name="connsiteY9" fmla="*/ 1189281 h 1194891"/>
              <a:gd name="connsiteX10" fmla="*/ 1315502 w 1321111"/>
              <a:gd name="connsiteY10" fmla="*/ 1194891 h 1194891"/>
              <a:gd name="connsiteX0" fmla="*/ 0 w 1321111"/>
              <a:gd name="connsiteY0" fmla="*/ 8415 h 1194891"/>
              <a:gd name="connsiteX1" fmla="*/ 398297 w 1321111"/>
              <a:gd name="connsiteY1" fmla="*/ 5610 h 1194891"/>
              <a:gd name="connsiteX2" fmla="*/ 535737 w 1321111"/>
              <a:gd name="connsiteY2" fmla="*/ 0 h 1194891"/>
              <a:gd name="connsiteX3" fmla="*/ 560981 w 1321111"/>
              <a:gd name="connsiteY3" fmla="*/ 11220 h 1194891"/>
              <a:gd name="connsiteX4" fmla="*/ 603055 w 1321111"/>
              <a:gd name="connsiteY4" fmla="*/ 33659 h 1194891"/>
              <a:gd name="connsiteX5" fmla="*/ 807813 w 1321111"/>
              <a:gd name="connsiteY5" fmla="*/ 14025 h 1194891"/>
              <a:gd name="connsiteX6" fmla="*/ 1043425 w 1321111"/>
              <a:gd name="connsiteY6" fmla="*/ 417931 h 1194891"/>
              <a:gd name="connsiteX7" fmla="*/ 1273428 w 1321111"/>
              <a:gd name="connsiteY7" fmla="*/ 645129 h 1194891"/>
              <a:gd name="connsiteX8" fmla="*/ 1321111 w 1321111"/>
              <a:gd name="connsiteY8" fmla="*/ 779765 h 1194891"/>
              <a:gd name="connsiteX9" fmla="*/ 1318306 w 1321111"/>
              <a:gd name="connsiteY9" fmla="*/ 1189281 h 1194891"/>
              <a:gd name="connsiteX10" fmla="*/ 1315502 w 1321111"/>
              <a:gd name="connsiteY10" fmla="*/ 1194891 h 1194891"/>
              <a:gd name="connsiteX0" fmla="*/ 0 w 1321111"/>
              <a:gd name="connsiteY0" fmla="*/ 24727 h 1211203"/>
              <a:gd name="connsiteX1" fmla="*/ 398297 w 1321111"/>
              <a:gd name="connsiteY1" fmla="*/ 21922 h 1211203"/>
              <a:gd name="connsiteX2" fmla="*/ 535737 w 1321111"/>
              <a:gd name="connsiteY2" fmla="*/ 16312 h 1211203"/>
              <a:gd name="connsiteX3" fmla="*/ 560981 w 1321111"/>
              <a:gd name="connsiteY3" fmla="*/ 27532 h 1211203"/>
              <a:gd name="connsiteX4" fmla="*/ 807813 w 1321111"/>
              <a:gd name="connsiteY4" fmla="*/ 30337 h 1211203"/>
              <a:gd name="connsiteX5" fmla="*/ 1043425 w 1321111"/>
              <a:gd name="connsiteY5" fmla="*/ 434243 h 1211203"/>
              <a:gd name="connsiteX6" fmla="*/ 1273428 w 1321111"/>
              <a:gd name="connsiteY6" fmla="*/ 661441 h 1211203"/>
              <a:gd name="connsiteX7" fmla="*/ 1321111 w 1321111"/>
              <a:gd name="connsiteY7" fmla="*/ 796077 h 1211203"/>
              <a:gd name="connsiteX8" fmla="*/ 1318306 w 1321111"/>
              <a:gd name="connsiteY8" fmla="*/ 1205593 h 1211203"/>
              <a:gd name="connsiteX9" fmla="*/ 1315502 w 1321111"/>
              <a:gd name="connsiteY9" fmla="*/ 1211203 h 1211203"/>
              <a:gd name="connsiteX0" fmla="*/ 0 w 922814"/>
              <a:gd name="connsiteY0" fmla="*/ 21922 h 1211203"/>
              <a:gd name="connsiteX1" fmla="*/ 137440 w 922814"/>
              <a:gd name="connsiteY1" fmla="*/ 16312 h 1211203"/>
              <a:gd name="connsiteX2" fmla="*/ 162684 w 922814"/>
              <a:gd name="connsiteY2" fmla="*/ 27532 h 1211203"/>
              <a:gd name="connsiteX3" fmla="*/ 409516 w 922814"/>
              <a:gd name="connsiteY3" fmla="*/ 30337 h 1211203"/>
              <a:gd name="connsiteX4" fmla="*/ 645128 w 922814"/>
              <a:gd name="connsiteY4" fmla="*/ 434243 h 1211203"/>
              <a:gd name="connsiteX5" fmla="*/ 875131 w 922814"/>
              <a:gd name="connsiteY5" fmla="*/ 661441 h 1211203"/>
              <a:gd name="connsiteX6" fmla="*/ 922814 w 922814"/>
              <a:gd name="connsiteY6" fmla="*/ 796077 h 1211203"/>
              <a:gd name="connsiteX7" fmla="*/ 920009 w 922814"/>
              <a:gd name="connsiteY7" fmla="*/ 1205593 h 1211203"/>
              <a:gd name="connsiteX8" fmla="*/ 917205 w 922814"/>
              <a:gd name="connsiteY8" fmla="*/ 1211203 h 1211203"/>
              <a:gd name="connsiteX0" fmla="*/ 0 w 785374"/>
              <a:gd name="connsiteY0" fmla="*/ 16312 h 1211203"/>
              <a:gd name="connsiteX1" fmla="*/ 25244 w 785374"/>
              <a:gd name="connsiteY1" fmla="*/ 27532 h 1211203"/>
              <a:gd name="connsiteX2" fmla="*/ 272076 w 785374"/>
              <a:gd name="connsiteY2" fmla="*/ 30337 h 1211203"/>
              <a:gd name="connsiteX3" fmla="*/ 507688 w 785374"/>
              <a:gd name="connsiteY3" fmla="*/ 434243 h 1211203"/>
              <a:gd name="connsiteX4" fmla="*/ 737691 w 785374"/>
              <a:gd name="connsiteY4" fmla="*/ 661441 h 1211203"/>
              <a:gd name="connsiteX5" fmla="*/ 785374 w 785374"/>
              <a:gd name="connsiteY5" fmla="*/ 796077 h 1211203"/>
              <a:gd name="connsiteX6" fmla="*/ 782569 w 785374"/>
              <a:gd name="connsiteY6" fmla="*/ 1205593 h 1211203"/>
              <a:gd name="connsiteX7" fmla="*/ 779765 w 785374"/>
              <a:gd name="connsiteY7" fmla="*/ 1211203 h 1211203"/>
              <a:gd name="connsiteX0" fmla="*/ 0 w 760130"/>
              <a:gd name="connsiteY0" fmla="*/ 27532 h 1211203"/>
              <a:gd name="connsiteX1" fmla="*/ 246832 w 760130"/>
              <a:gd name="connsiteY1" fmla="*/ 30337 h 1211203"/>
              <a:gd name="connsiteX2" fmla="*/ 482444 w 760130"/>
              <a:gd name="connsiteY2" fmla="*/ 434243 h 1211203"/>
              <a:gd name="connsiteX3" fmla="*/ 712447 w 760130"/>
              <a:gd name="connsiteY3" fmla="*/ 661441 h 1211203"/>
              <a:gd name="connsiteX4" fmla="*/ 760130 w 760130"/>
              <a:gd name="connsiteY4" fmla="*/ 796077 h 1211203"/>
              <a:gd name="connsiteX5" fmla="*/ 757325 w 760130"/>
              <a:gd name="connsiteY5" fmla="*/ 1205593 h 1211203"/>
              <a:gd name="connsiteX6" fmla="*/ 754521 w 760130"/>
              <a:gd name="connsiteY6" fmla="*/ 1211203 h 1211203"/>
              <a:gd name="connsiteX0" fmla="*/ 0 w 513298"/>
              <a:gd name="connsiteY0" fmla="*/ 0 h 1180866"/>
              <a:gd name="connsiteX1" fmla="*/ 235612 w 513298"/>
              <a:gd name="connsiteY1" fmla="*/ 403906 h 1180866"/>
              <a:gd name="connsiteX2" fmla="*/ 465615 w 513298"/>
              <a:gd name="connsiteY2" fmla="*/ 631104 h 1180866"/>
              <a:gd name="connsiteX3" fmla="*/ 513298 w 513298"/>
              <a:gd name="connsiteY3" fmla="*/ 765740 h 1180866"/>
              <a:gd name="connsiteX4" fmla="*/ 510493 w 513298"/>
              <a:gd name="connsiteY4" fmla="*/ 1175256 h 1180866"/>
              <a:gd name="connsiteX5" fmla="*/ 507689 w 513298"/>
              <a:gd name="connsiteY5" fmla="*/ 1180866 h 118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298" h="1180866">
                <a:moveTo>
                  <a:pt x="0" y="0"/>
                </a:moveTo>
                <a:lnTo>
                  <a:pt x="235612" y="403906"/>
                </a:lnTo>
                <a:lnTo>
                  <a:pt x="465615" y="631104"/>
                </a:lnTo>
                <a:lnTo>
                  <a:pt x="513298" y="765740"/>
                </a:lnTo>
                <a:lnTo>
                  <a:pt x="510493" y="1175256"/>
                </a:lnTo>
                <a:lnTo>
                  <a:pt x="507689" y="1180866"/>
                </a:ln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85841947-8841-4C2C-84EF-0B66DC487877}"/>
              </a:ext>
            </a:extLst>
          </p:cNvPr>
          <p:cNvCxnSpPr/>
          <p:nvPr/>
        </p:nvCxnSpPr>
        <p:spPr>
          <a:xfrm>
            <a:off x="5659971" y="2709541"/>
            <a:ext cx="623613"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CDBF93D-A85F-4842-9041-5EA9945AE67C}"/>
              </a:ext>
            </a:extLst>
          </p:cNvPr>
          <p:cNvCxnSpPr>
            <a:cxnSpLocks/>
            <a:stCxn id="21" idx="3"/>
          </p:cNvCxnSpPr>
          <p:nvPr/>
        </p:nvCxnSpPr>
        <p:spPr>
          <a:xfrm flipV="1">
            <a:off x="5372864" y="4598315"/>
            <a:ext cx="1180177" cy="412913"/>
          </a:xfrm>
          <a:prstGeom prst="line">
            <a:avLst/>
          </a:prstGeom>
          <a:ln w="28575">
            <a:solidFill>
              <a:srgbClr val="FF66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106B04-6A6F-491D-8E61-082ABF71CC74}"/>
              </a:ext>
            </a:extLst>
          </p:cNvPr>
          <p:cNvCxnSpPr>
            <a:cxnSpLocks/>
          </p:cNvCxnSpPr>
          <p:nvPr/>
        </p:nvCxnSpPr>
        <p:spPr>
          <a:xfrm flipH="1">
            <a:off x="7000133" y="4319558"/>
            <a:ext cx="12726" cy="1460269"/>
          </a:xfrm>
          <a:prstGeom prst="line">
            <a:avLst/>
          </a:prstGeom>
          <a:ln w="12700">
            <a:solidFill>
              <a:srgbClr val="F4F3F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7CCF1E-7DEA-46B7-BF87-1D881E57644F}"/>
              </a:ext>
            </a:extLst>
          </p:cNvPr>
          <p:cNvCxnSpPr>
            <a:cxnSpLocks/>
          </p:cNvCxnSpPr>
          <p:nvPr/>
        </p:nvCxnSpPr>
        <p:spPr>
          <a:xfrm>
            <a:off x="7003545" y="6037188"/>
            <a:ext cx="0" cy="319163"/>
          </a:xfrm>
          <a:prstGeom prst="line">
            <a:avLst/>
          </a:prstGeom>
          <a:ln w="12700">
            <a:solidFill>
              <a:srgbClr val="F4F3F4"/>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1A29F8-84C3-4883-96E6-6402BFB35B47}"/>
              </a:ext>
            </a:extLst>
          </p:cNvPr>
          <p:cNvCxnSpPr>
            <a:cxnSpLocks/>
          </p:cNvCxnSpPr>
          <p:nvPr/>
        </p:nvCxnSpPr>
        <p:spPr>
          <a:xfrm>
            <a:off x="7005820" y="5844654"/>
            <a:ext cx="676" cy="119418"/>
          </a:xfrm>
          <a:prstGeom prst="line">
            <a:avLst/>
          </a:prstGeom>
          <a:ln w="12700">
            <a:solidFill>
              <a:srgbClr val="F4F3F4"/>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B4CE5823-44A8-4227-9320-A1A9D72D7A1C}"/>
              </a:ext>
            </a:extLst>
          </p:cNvPr>
          <p:cNvPicPr>
            <a:picLocks noChangeAspect="1"/>
          </p:cNvPicPr>
          <p:nvPr/>
        </p:nvPicPr>
        <p:blipFill>
          <a:blip r:embed="rId5"/>
          <a:stretch>
            <a:fillRect/>
          </a:stretch>
        </p:blipFill>
        <p:spPr>
          <a:xfrm>
            <a:off x="5959266" y="2572554"/>
            <a:ext cx="2949273" cy="3555889"/>
          </a:xfrm>
          <a:prstGeom prst="rect">
            <a:avLst/>
          </a:prstGeom>
          <a:ln w="28575">
            <a:solidFill>
              <a:srgbClr val="FF66FF"/>
            </a:solidFill>
          </a:ln>
        </p:spPr>
      </p:pic>
      <p:sp>
        <p:nvSpPr>
          <p:cNvPr id="10" name="Arrow: Right 9">
            <a:extLst>
              <a:ext uri="{FF2B5EF4-FFF2-40B4-BE49-F238E27FC236}">
                <a16:creationId xmlns:a16="http://schemas.microsoft.com/office/drawing/2014/main" id="{529FE080-18F2-4730-8F6B-A4AF926D601A}"/>
              </a:ext>
            </a:extLst>
          </p:cNvPr>
          <p:cNvSpPr/>
          <p:nvPr/>
        </p:nvSpPr>
        <p:spPr>
          <a:xfrm rot="19994466">
            <a:off x="7102497" y="5106313"/>
            <a:ext cx="470795" cy="203556"/>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E0CAC34-A1D7-48C8-8B60-FFB713765EA1}"/>
              </a:ext>
            </a:extLst>
          </p:cNvPr>
          <p:cNvSpPr txBox="1"/>
          <p:nvPr/>
        </p:nvSpPr>
        <p:spPr>
          <a:xfrm>
            <a:off x="2421446" y="4651684"/>
            <a:ext cx="205452" cy="90921"/>
          </a:xfrm>
          <a:prstGeom prst="roundRect">
            <a:avLst>
              <a:gd name="adj" fmla="val 29398"/>
            </a:avLst>
          </a:prstGeom>
          <a:solidFill>
            <a:srgbClr val="53B181"/>
          </a:solidFill>
        </p:spPr>
        <p:txBody>
          <a:bodyPr wrap="square" lIns="0" tIns="0" rIns="0" bIns="0" rtlCol="0" anchor="ctr">
            <a:normAutofit fontScale="62500" lnSpcReduction="20000"/>
          </a:bodyPr>
          <a:lstStyle/>
          <a:p>
            <a:pPr algn="ctr"/>
            <a:r>
              <a:rPr lang="en-US" sz="800" dirty="0">
                <a:solidFill>
                  <a:schemeClr val="bg1"/>
                </a:solidFill>
              </a:rPr>
              <a:t>Exit 64</a:t>
            </a:r>
          </a:p>
        </p:txBody>
      </p:sp>
      <p:cxnSp>
        <p:nvCxnSpPr>
          <p:cNvPr id="34" name="Straight Connector 33">
            <a:extLst>
              <a:ext uri="{FF2B5EF4-FFF2-40B4-BE49-F238E27FC236}">
                <a16:creationId xmlns:a16="http://schemas.microsoft.com/office/drawing/2014/main" id="{DEEAF9A7-2489-487F-948A-8EC90F9AEA54}"/>
              </a:ext>
            </a:extLst>
          </p:cNvPr>
          <p:cNvCxnSpPr>
            <a:cxnSpLocks/>
          </p:cNvCxnSpPr>
          <p:nvPr/>
        </p:nvCxnSpPr>
        <p:spPr>
          <a:xfrm flipH="1">
            <a:off x="2559738" y="4598315"/>
            <a:ext cx="56140" cy="53369"/>
          </a:xfrm>
          <a:prstGeom prst="line">
            <a:avLst/>
          </a:prstGeom>
          <a:ln/>
        </p:spPr>
        <p:style>
          <a:lnRef idx="1">
            <a:schemeClr val="accent6"/>
          </a:lnRef>
          <a:fillRef idx="0">
            <a:schemeClr val="accent6"/>
          </a:fillRef>
          <a:effectRef idx="0">
            <a:schemeClr val="accent6"/>
          </a:effectRef>
          <a:fontRef idx="minor">
            <a:schemeClr val="tx1"/>
          </a:fontRef>
        </p:style>
      </p:cxnSp>
      <p:sp>
        <p:nvSpPr>
          <p:cNvPr id="37" name="Arrow: Right 36">
            <a:extLst>
              <a:ext uri="{FF2B5EF4-FFF2-40B4-BE49-F238E27FC236}">
                <a16:creationId xmlns:a16="http://schemas.microsoft.com/office/drawing/2014/main" id="{2D91A45D-CF69-41F5-848A-ECA98EE9F81D}"/>
              </a:ext>
            </a:extLst>
          </p:cNvPr>
          <p:cNvSpPr/>
          <p:nvPr/>
        </p:nvSpPr>
        <p:spPr>
          <a:xfrm>
            <a:off x="157854" y="1221596"/>
            <a:ext cx="470795" cy="203556"/>
          </a:xfrm>
          <a:prstGeom prs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5595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Windsor Launch Site</a:t>
            </a:r>
            <a:br>
              <a:rPr lang="en-US" dirty="0"/>
            </a:br>
            <a:r>
              <a:rPr lang="en-US" sz="2000" dirty="0">
                <a:solidFill>
                  <a:srgbClr val="000066"/>
                </a:solidFill>
                <a:effectLst/>
                <a:hlinkClick r:id="rId2"/>
              </a:rPr>
              <a:t>http://eoss.org/launchsites/windsor</a:t>
            </a:r>
            <a:endParaRPr lang="en-US" sz="2000" dirty="0">
              <a:solidFill>
                <a:srgbClr val="000066"/>
              </a:solidFill>
              <a:effectLst/>
            </a:endParaRPr>
          </a:p>
        </p:txBody>
      </p:sp>
      <p:sp>
        <p:nvSpPr>
          <p:cNvPr id="4" name="Footer Placeholder 3"/>
          <p:cNvSpPr>
            <a:spLocks noGrp="1"/>
          </p:cNvSpPr>
          <p:nvPr>
            <p:ph type="ftr" sz="quarter" idx="11"/>
          </p:nvPr>
        </p:nvSpPr>
        <p:spPr/>
        <p:txBody>
          <a:bodyPr/>
          <a:lstStyle/>
          <a:p>
            <a:r>
              <a:rPr lang="en-US"/>
              <a:t>HAB – 15 (&amp; 16) BalloonSat Launch Info</a:t>
            </a:r>
            <a:endParaRPr lang="en-US" dirty="0"/>
          </a:p>
        </p:txBody>
      </p:sp>
      <p:sp>
        <p:nvSpPr>
          <p:cNvPr id="5" name="Slide Number Placeholder 4"/>
          <p:cNvSpPr>
            <a:spLocks noGrp="1"/>
          </p:cNvSpPr>
          <p:nvPr>
            <p:ph type="sldNum" sz="quarter" idx="12"/>
          </p:nvPr>
        </p:nvSpPr>
        <p:spPr/>
        <p:txBody>
          <a:bodyPr/>
          <a:lstStyle/>
          <a:p>
            <a:fld id="{B1E8EF59-9F16-4045-8D24-4BEC833CDBE5}" type="slidenum">
              <a:rPr lang="en-US" smtClean="0"/>
              <a:t>6</a:t>
            </a:fld>
            <a:endParaRPr lang="en-US"/>
          </a:p>
        </p:txBody>
      </p:sp>
      <p:pic>
        <p:nvPicPr>
          <p:cNvPr id="7" name="Picture 6"/>
          <p:cNvPicPr>
            <a:picLocks noChangeAspect="1"/>
          </p:cNvPicPr>
          <p:nvPr/>
        </p:nvPicPr>
        <p:blipFill>
          <a:blip r:embed="rId3"/>
          <a:stretch>
            <a:fillRect/>
          </a:stretch>
        </p:blipFill>
        <p:spPr>
          <a:xfrm>
            <a:off x="6980346" y="140248"/>
            <a:ext cx="2049732" cy="6486800"/>
          </a:xfrm>
          <a:prstGeom prst="rect">
            <a:avLst/>
          </a:prstGeom>
          <a:ln w="28575">
            <a:solidFill>
              <a:srgbClr val="FFFF00"/>
            </a:solidFill>
          </a:ln>
        </p:spPr>
      </p:pic>
      <p:grpSp>
        <p:nvGrpSpPr>
          <p:cNvPr id="1025" name="Group 1024"/>
          <p:cNvGrpSpPr/>
          <p:nvPr/>
        </p:nvGrpSpPr>
        <p:grpSpPr>
          <a:xfrm>
            <a:off x="53742" y="1862788"/>
            <a:ext cx="4767063" cy="4180682"/>
            <a:chOff x="21855" y="1690689"/>
            <a:chExt cx="4767063" cy="4180682"/>
          </a:xfrm>
        </p:grpSpPr>
        <p:pic>
          <p:nvPicPr>
            <p:cNvPr id="3" name="Picture 2"/>
            <p:cNvPicPr>
              <a:picLocks noChangeAspect="1"/>
            </p:cNvPicPr>
            <p:nvPr/>
          </p:nvPicPr>
          <p:blipFill>
            <a:blip r:embed="rId4"/>
            <a:stretch>
              <a:fillRect/>
            </a:stretch>
          </p:blipFill>
          <p:spPr>
            <a:xfrm>
              <a:off x="21855" y="1690689"/>
              <a:ext cx="4767063" cy="4180682"/>
            </a:xfrm>
            <a:prstGeom prst="rect">
              <a:avLst/>
            </a:prstGeom>
          </p:spPr>
        </p:pic>
        <p:sp>
          <p:nvSpPr>
            <p:cNvPr id="15" name="Rectangle 14"/>
            <p:cNvSpPr/>
            <p:nvPr/>
          </p:nvSpPr>
          <p:spPr>
            <a:xfrm>
              <a:off x="2116002" y="3953129"/>
              <a:ext cx="252412" cy="260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Connector 16"/>
          <p:cNvCxnSpPr/>
          <p:nvPr/>
        </p:nvCxnSpPr>
        <p:spPr>
          <a:xfrm flipV="1">
            <a:off x="2300007" y="3173028"/>
            <a:ext cx="1261605" cy="9450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5" idx="2"/>
          </p:cNvCxnSpPr>
          <p:nvPr/>
        </p:nvCxnSpPr>
        <p:spPr>
          <a:xfrm>
            <a:off x="2274095" y="4385988"/>
            <a:ext cx="1287517" cy="15123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27" name="Group 1026"/>
          <p:cNvGrpSpPr/>
          <p:nvPr/>
        </p:nvGrpSpPr>
        <p:grpSpPr>
          <a:xfrm>
            <a:off x="3561612" y="3173028"/>
            <a:ext cx="3157536" cy="2725298"/>
            <a:chOff x="3442897" y="3761503"/>
            <a:chExt cx="3157536" cy="2725298"/>
          </a:xfrm>
        </p:grpSpPr>
        <p:pic>
          <p:nvPicPr>
            <p:cNvPr id="6" name="Picture 5"/>
            <p:cNvPicPr>
              <a:picLocks noChangeAspect="1"/>
            </p:cNvPicPr>
            <p:nvPr/>
          </p:nvPicPr>
          <p:blipFill>
            <a:blip r:embed="rId5"/>
            <a:stretch>
              <a:fillRect/>
            </a:stretch>
          </p:blipFill>
          <p:spPr>
            <a:xfrm>
              <a:off x="3442897" y="3761503"/>
              <a:ext cx="3157536" cy="2725298"/>
            </a:xfrm>
            <a:prstGeom prst="rect">
              <a:avLst/>
            </a:prstGeom>
            <a:ln w="28575">
              <a:solidFill>
                <a:srgbClr val="FF0000"/>
              </a:solidFill>
            </a:ln>
          </p:spPr>
        </p:pic>
        <p:sp>
          <p:nvSpPr>
            <p:cNvPr id="8" name="Rectangle 7"/>
            <p:cNvSpPr/>
            <p:nvPr/>
          </p:nvSpPr>
          <p:spPr>
            <a:xfrm>
              <a:off x="4276223" y="3929111"/>
              <a:ext cx="661875" cy="1779814"/>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p:cNvCxnSpPr>
            <a:stCxn id="8" idx="0"/>
          </p:cNvCxnSpPr>
          <p:nvPr/>
        </p:nvCxnSpPr>
        <p:spPr>
          <a:xfrm flipV="1">
            <a:off x="4725876" y="140248"/>
            <a:ext cx="2254470" cy="32003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 idx="2"/>
          </p:cNvCxnSpPr>
          <p:nvPr/>
        </p:nvCxnSpPr>
        <p:spPr>
          <a:xfrm>
            <a:off x="4725876" y="5120450"/>
            <a:ext cx="2254470" cy="1494469"/>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pic>
        <p:nvPicPr>
          <p:cNvPr id="1046" name="Picture 1045"/>
          <p:cNvPicPr>
            <a:picLocks noChangeAspect="1"/>
          </p:cNvPicPr>
          <p:nvPr/>
        </p:nvPicPr>
        <p:blipFill>
          <a:blip r:embed="rId6"/>
          <a:stretch>
            <a:fillRect/>
          </a:stretch>
        </p:blipFill>
        <p:spPr>
          <a:xfrm>
            <a:off x="2657963" y="3995133"/>
            <a:ext cx="230242" cy="96645"/>
          </a:xfrm>
          <a:prstGeom prst="rect">
            <a:avLst/>
          </a:prstGeom>
        </p:spPr>
      </p:pic>
      <p:sp>
        <p:nvSpPr>
          <p:cNvPr id="1047" name="5-Point Star 1046"/>
          <p:cNvSpPr/>
          <p:nvPr/>
        </p:nvSpPr>
        <p:spPr>
          <a:xfrm>
            <a:off x="2764631" y="4095750"/>
            <a:ext cx="45719" cy="46575"/>
          </a:xfrm>
          <a:prstGeom prst="star5">
            <a:avLst/>
          </a:prstGeom>
          <a:solidFill>
            <a:srgbClr val="F17C01"/>
          </a:solidFill>
          <a:ln w="6350">
            <a:solidFill>
              <a:srgbClr val="E93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564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ttp://eoss.org/sites/default/files/imported/launchsites/windsor_Parking.jpg"/>
          <p:cNvPicPr>
            <a:picLocks noChangeAspect="1" noChangeArrowheads="1"/>
          </p:cNvPicPr>
          <p:nvPr/>
        </p:nvPicPr>
        <p:blipFill rotWithShape="1">
          <a:blip r:embed="rId2">
            <a:extLst>
              <a:ext uri="{28A0092B-C50C-407E-A947-70E740481C1C}">
                <a14:useLocalDpi xmlns:a14="http://schemas.microsoft.com/office/drawing/2010/main" val="0"/>
              </a:ext>
            </a:extLst>
          </a:blip>
          <a:srcRect l="31521" t="12414" r="24976" b="29940"/>
          <a:stretch/>
        </p:blipFill>
        <p:spPr bwMode="auto">
          <a:xfrm>
            <a:off x="4482736" y="236981"/>
            <a:ext cx="3605737" cy="61832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eoss.org/sites/default/files/imported/launchsites/windsor_Parking.jpg"/>
          <p:cNvPicPr>
            <a:picLocks noChangeAspect="1" noChangeArrowheads="1"/>
          </p:cNvPicPr>
          <p:nvPr/>
        </p:nvPicPr>
        <p:blipFill rotWithShape="1">
          <a:blip r:embed="rId2">
            <a:extLst>
              <a:ext uri="{28A0092B-C50C-407E-A947-70E740481C1C}">
                <a14:useLocalDpi xmlns:a14="http://schemas.microsoft.com/office/drawing/2010/main" val="0"/>
              </a:ext>
            </a:extLst>
          </a:blip>
          <a:srcRect l="24667" t="73299" r="20445" b="8711"/>
          <a:stretch/>
        </p:blipFill>
        <p:spPr bwMode="auto">
          <a:xfrm>
            <a:off x="239845" y="4620638"/>
            <a:ext cx="4242891" cy="17996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72677" y="97612"/>
            <a:ext cx="4310059" cy="1325563"/>
          </a:xfrm>
        </p:spPr>
        <p:txBody>
          <a:bodyPr>
            <a:normAutofit fontScale="90000"/>
          </a:bodyPr>
          <a:lstStyle/>
          <a:p>
            <a:r>
              <a:rPr lang="en-US" dirty="0"/>
              <a:t>Windsor Launch Site Parking Plan</a:t>
            </a:r>
            <a:br>
              <a:rPr lang="en-US" dirty="0"/>
            </a:br>
            <a:r>
              <a:rPr lang="en-US" sz="2000" dirty="0">
                <a:solidFill>
                  <a:srgbClr val="000066"/>
                </a:solidFill>
                <a:effectLst/>
              </a:rPr>
              <a:t>http://eoss.org/launchsites/windsor</a:t>
            </a:r>
          </a:p>
        </p:txBody>
      </p:sp>
      <p:sp>
        <p:nvSpPr>
          <p:cNvPr id="4" name="Footer Placeholder 3"/>
          <p:cNvSpPr>
            <a:spLocks noGrp="1"/>
          </p:cNvSpPr>
          <p:nvPr>
            <p:ph type="ftr" sz="quarter" idx="11"/>
          </p:nvPr>
        </p:nvSpPr>
        <p:spPr/>
        <p:txBody>
          <a:bodyPr/>
          <a:lstStyle/>
          <a:p>
            <a:r>
              <a:rPr lang="en-US"/>
              <a:t>HAB – 15 (&amp; 16) BalloonSat Launch Info</a:t>
            </a:r>
            <a:endParaRPr lang="en-US" dirty="0"/>
          </a:p>
        </p:txBody>
      </p:sp>
      <p:sp>
        <p:nvSpPr>
          <p:cNvPr id="5" name="Slide Number Placeholder 4"/>
          <p:cNvSpPr>
            <a:spLocks noGrp="1"/>
          </p:cNvSpPr>
          <p:nvPr>
            <p:ph type="sldNum" sz="quarter" idx="12"/>
          </p:nvPr>
        </p:nvSpPr>
        <p:spPr/>
        <p:txBody>
          <a:bodyPr/>
          <a:lstStyle/>
          <a:p>
            <a:fld id="{B1E8EF59-9F16-4045-8D24-4BEC833CDBE5}" type="slidenum">
              <a:rPr lang="en-US" smtClean="0"/>
              <a:t>7</a:t>
            </a:fld>
            <a:endParaRPr lang="en-US"/>
          </a:p>
        </p:txBody>
      </p:sp>
      <p:sp>
        <p:nvSpPr>
          <p:cNvPr id="6" name="TextBox 5"/>
          <p:cNvSpPr txBox="1"/>
          <p:nvPr/>
        </p:nvSpPr>
        <p:spPr>
          <a:xfrm>
            <a:off x="625414" y="1863295"/>
            <a:ext cx="3430446" cy="2477601"/>
          </a:xfrm>
          <a:prstGeom prst="rect">
            <a:avLst/>
          </a:prstGeom>
          <a:noFill/>
        </p:spPr>
        <p:txBody>
          <a:bodyPr wrap="square" rtlCol="0">
            <a:spAutoFit/>
          </a:bodyPr>
          <a:lstStyle/>
          <a:p>
            <a:pPr marL="285750" indent="-285750">
              <a:buFont typeface="Arial" panose="020B0604020202020204" pitchFamily="34" charset="0"/>
              <a:buChar char="•"/>
            </a:pPr>
            <a:r>
              <a:rPr lang="en-US" sz="3600" dirty="0"/>
              <a:t>Park in Areas 3 &amp; 4 only</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3600" dirty="0"/>
              <a:t>Then proceed to Area 5</a:t>
            </a:r>
          </a:p>
        </p:txBody>
      </p:sp>
      <p:sp>
        <p:nvSpPr>
          <p:cNvPr id="9" name="Freeform 8"/>
          <p:cNvSpPr/>
          <p:nvPr/>
        </p:nvSpPr>
        <p:spPr>
          <a:xfrm>
            <a:off x="5535038" y="0"/>
            <a:ext cx="672745" cy="3691308"/>
          </a:xfrm>
          <a:custGeom>
            <a:avLst/>
            <a:gdLst>
              <a:gd name="connsiteX0" fmla="*/ 0 w 435248"/>
              <a:gd name="connsiteY0" fmla="*/ 0 h 2471596"/>
              <a:gd name="connsiteX1" fmla="*/ 18107 w 435248"/>
              <a:gd name="connsiteY1" fmla="*/ 479834 h 2471596"/>
              <a:gd name="connsiteX2" fmla="*/ 27161 w 435248"/>
              <a:gd name="connsiteY2" fmla="*/ 506994 h 2471596"/>
              <a:gd name="connsiteX3" fmla="*/ 36214 w 435248"/>
              <a:gd name="connsiteY3" fmla="*/ 543208 h 2471596"/>
              <a:gd name="connsiteX4" fmla="*/ 90535 w 435248"/>
              <a:gd name="connsiteY4" fmla="*/ 561315 h 2471596"/>
              <a:gd name="connsiteX5" fmla="*/ 117695 w 435248"/>
              <a:gd name="connsiteY5" fmla="*/ 579422 h 2471596"/>
              <a:gd name="connsiteX6" fmla="*/ 144856 w 435248"/>
              <a:gd name="connsiteY6" fmla="*/ 588476 h 2471596"/>
              <a:gd name="connsiteX7" fmla="*/ 162963 w 435248"/>
              <a:gd name="connsiteY7" fmla="*/ 615636 h 2471596"/>
              <a:gd name="connsiteX8" fmla="*/ 190123 w 435248"/>
              <a:gd name="connsiteY8" fmla="*/ 642796 h 2471596"/>
              <a:gd name="connsiteX9" fmla="*/ 253497 w 435248"/>
              <a:gd name="connsiteY9" fmla="*/ 715224 h 2471596"/>
              <a:gd name="connsiteX10" fmla="*/ 280658 w 435248"/>
              <a:gd name="connsiteY10" fmla="*/ 769545 h 2471596"/>
              <a:gd name="connsiteX11" fmla="*/ 289711 w 435248"/>
              <a:gd name="connsiteY11" fmla="*/ 796705 h 2471596"/>
              <a:gd name="connsiteX12" fmla="*/ 307818 w 435248"/>
              <a:gd name="connsiteY12" fmla="*/ 823866 h 2471596"/>
              <a:gd name="connsiteX13" fmla="*/ 344032 w 435248"/>
              <a:gd name="connsiteY13" fmla="*/ 887240 h 2471596"/>
              <a:gd name="connsiteX14" fmla="*/ 371193 w 435248"/>
              <a:gd name="connsiteY14" fmla="*/ 950614 h 2471596"/>
              <a:gd name="connsiteX15" fmla="*/ 389299 w 435248"/>
              <a:gd name="connsiteY15" fmla="*/ 1032095 h 2471596"/>
              <a:gd name="connsiteX16" fmla="*/ 407406 w 435248"/>
              <a:gd name="connsiteY16" fmla="*/ 1095470 h 2471596"/>
              <a:gd name="connsiteX17" fmla="*/ 416460 w 435248"/>
              <a:gd name="connsiteY17" fmla="*/ 1158844 h 2471596"/>
              <a:gd name="connsiteX18" fmla="*/ 434567 w 435248"/>
              <a:gd name="connsiteY18" fmla="*/ 1213165 h 2471596"/>
              <a:gd name="connsiteX19" fmla="*/ 425513 w 435248"/>
              <a:gd name="connsiteY19" fmla="*/ 1910282 h 2471596"/>
              <a:gd name="connsiteX20" fmla="*/ 407406 w 435248"/>
              <a:gd name="connsiteY20" fmla="*/ 2027977 h 2471596"/>
              <a:gd name="connsiteX21" fmla="*/ 380246 w 435248"/>
              <a:gd name="connsiteY21" fmla="*/ 2118511 h 2471596"/>
              <a:gd name="connsiteX22" fmla="*/ 353086 w 435248"/>
              <a:gd name="connsiteY22" fmla="*/ 2136618 h 2471596"/>
              <a:gd name="connsiteX23" fmla="*/ 334979 w 435248"/>
              <a:gd name="connsiteY23" fmla="*/ 2163779 h 2471596"/>
              <a:gd name="connsiteX24" fmla="*/ 316872 w 435248"/>
              <a:gd name="connsiteY24" fmla="*/ 2199992 h 2471596"/>
              <a:gd name="connsiteX25" fmla="*/ 289711 w 435248"/>
              <a:gd name="connsiteY25" fmla="*/ 2227153 h 2471596"/>
              <a:gd name="connsiteX26" fmla="*/ 271604 w 435248"/>
              <a:gd name="connsiteY26" fmla="*/ 2263367 h 2471596"/>
              <a:gd name="connsiteX27" fmla="*/ 235391 w 435248"/>
              <a:gd name="connsiteY27" fmla="*/ 2290527 h 2471596"/>
              <a:gd name="connsiteX28" fmla="*/ 208230 w 435248"/>
              <a:gd name="connsiteY28" fmla="*/ 2326741 h 2471596"/>
              <a:gd name="connsiteX29" fmla="*/ 190123 w 435248"/>
              <a:gd name="connsiteY29" fmla="*/ 2353901 h 2471596"/>
              <a:gd name="connsiteX30" fmla="*/ 162963 w 435248"/>
              <a:gd name="connsiteY30" fmla="*/ 2372008 h 2471596"/>
              <a:gd name="connsiteX31" fmla="*/ 153909 w 435248"/>
              <a:gd name="connsiteY31" fmla="*/ 2399169 h 2471596"/>
              <a:gd name="connsiteX32" fmla="*/ 135802 w 435248"/>
              <a:gd name="connsiteY32" fmla="*/ 2471596 h 2471596"/>
              <a:gd name="connsiteX33" fmla="*/ 126749 w 435248"/>
              <a:gd name="connsiteY33" fmla="*/ 2444436 h 2471596"/>
              <a:gd name="connsiteX34" fmla="*/ 108642 w 435248"/>
              <a:gd name="connsiteY34" fmla="*/ 2417276 h 2471596"/>
              <a:gd name="connsiteX35" fmla="*/ 99589 w 435248"/>
              <a:gd name="connsiteY35" fmla="*/ 2353901 h 2471596"/>
              <a:gd name="connsiteX0" fmla="*/ 0 w 435248"/>
              <a:gd name="connsiteY0" fmla="*/ 0 h 2471596"/>
              <a:gd name="connsiteX1" fmla="*/ 18107 w 435248"/>
              <a:gd name="connsiteY1" fmla="*/ 479834 h 2471596"/>
              <a:gd name="connsiteX2" fmla="*/ 27161 w 435248"/>
              <a:gd name="connsiteY2" fmla="*/ 506994 h 2471596"/>
              <a:gd name="connsiteX3" fmla="*/ 36214 w 435248"/>
              <a:gd name="connsiteY3" fmla="*/ 543208 h 2471596"/>
              <a:gd name="connsiteX4" fmla="*/ 90535 w 435248"/>
              <a:gd name="connsiteY4" fmla="*/ 561315 h 2471596"/>
              <a:gd name="connsiteX5" fmla="*/ 117695 w 435248"/>
              <a:gd name="connsiteY5" fmla="*/ 579422 h 2471596"/>
              <a:gd name="connsiteX6" fmla="*/ 144856 w 435248"/>
              <a:gd name="connsiteY6" fmla="*/ 588476 h 2471596"/>
              <a:gd name="connsiteX7" fmla="*/ 162963 w 435248"/>
              <a:gd name="connsiteY7" fmla="*/ 615636 h 2471596"/>
              <a:gd name="connsiteX8" fmla="*/ 190123 w 435248"/>
              <a:gd name="connsiteY8" fmla="*/ 642796 h 2471596"/>
              <a:gd name="connsiteX9" fmla="*/ 253497 w 435248"/>
              <a:gd name="connsiteY9" fmla="*/ 715224 h 2471596"/>
              <a:gd name="connsiteX10" fmla="*/ 280658 w 435248"/>
              <a:gd name="connsiteY10" fmla="*/ 769545 h 2471596"/>
              <a:gd name="connsiteX11" fmla="*/ 289711 w 435248"/>
              <a:gd name="connsiteY11" fmla="*/ 796705 h 2471596"/>
              <a:gd name="connsiteX12" fmla="*/ 307818 w 435248"/>
              <a:gd name="connsiteY12" fmla="*/ 823866 h 2471596"/>
              <a:gd name="connsiteX13" fmla="*/ 344032 w 435248"/>
              <a:gd name="connsiteY13" fmla="*/ 887240 h 2471596"/>
              <a:gd name="connsiteX14" fmla="*/ 371193 w 435248"/>
              <a:gd name="connsiteY14" fmla="*/ 950614 h 2471596"/>
              <a:gd name="connsiteX15" fmla="*/ 389299 w 435248"/>
              <a:gd name="connsiteY15" fmla="*/ 1032095 h 2471596"/>
              <a:gd name="connsiteX16" fmla="*/ 407406 w 435248"/>
              <a:gd name="connsiteY16" fmla="*/ 1095470 h 2471596"/>
              <a:gd name="connsiteX17" fmla="*/ 416460 w 435248"/>
              <a:gd name="connsiteY17" fmla="*/ 1158844 h 2471596"/>
              <a:gd name="connsiteX18" fmla="*/ 434567 w 435248"/>
              <a:gd name="connsiteY18" fmla="*/ 1213165 h 2471596"/>
              <a:gd name="connsiteX19" fmla="*/ 425513 w 435248"/>
              <a:gd name="connsiteY19" fmla="*/ 1910282 h 2471596"/>
              <a:gd name="connsiteX20" fmla="*/ 407406 w 435248"/>
              <a:gd name="connsiteY20" fmla="*/ 2027977 h 2471596"/>
              <a:gd name="connsiteX21" fmla="*/ 380246 w 435248"/>
              <a:gd name="connsiteY21" fmla="*/ 2118511 h 2471596"/>
              <a:gd name="connsiteX22" fmla="*/ 353086 w 435248"/>
              <a:gd name="connsiteY22" fmla="*/ 2136618 h 2471596"/>
              <a:gd name="connsiteX23" fmla="*/ 334979 w 435248"/>
              <a:gd name="connsiteY23" fmla="*/ 2163779 h 2471596"/>
              <a:gd name="connsiteX24" fmla="*/ 316872 w 435248"/>
              <a:gd name="connsiteY24" fmla="*/ 2199992 h 2471596"/>
              <a:gd name="connsiteX25" fmla="*/ 289711 w 435248"/>
              <a:gd name="connsiteY25" fmla="*/ 2227153 h 2471596"/>
              <a:gd name="connsiteX26" fmla="*/ 271604 w 435248"/>
              <a:gd name="connsiteY26" fmla="*/ 2263367 h 2471596"/>
              <a:gd name="connsiteX27" fmla="*/ 235391 w 435248"/>
              <a:gd name="connsiteY27" fmla="*/ 2290527 h 2471596"/>
              <a:gd name="connsiteX28" fmla="*/ 208230 w 435248"/>
              <a:gd name="connsiteY28" fmla="*/ 2326741 h 2471596"/>
              <a:gd name="connsiteX29" fmla="*/ 190123 w 435248"/>
              <a:gd name="connsiteY29" fmla="*/ 2353901 h 2471596"/>
              <a:gd name="connsiteX30" fmla="*/ 162963 w 435248"/>
              <a:gd name="connsiteY30" fmla="*/ 2372008 h 2471596"/>
              <a:gd name="connsiteX31" fmla="*/ 153909 w 435248"/>
              <a:gd name="connsiteY31" fmla="*/ 2399169 h 2471596"/>
              <a:gd name="connsiteX32" fmla="*/ 135802 w 435248"/>
              <a:gd name="connsiteY32" fmla="*/ 2471596 h 2471596"/>
              <a:gd name="connsiteX33" fmla="*/ 126749 w 435248"/>
              <a:gd name="connsiteY33" fmla="*/ 2444436 h 2471596"/>
              <a:gd name="connsiteX34" fmla="*/ 108642 w 435248"/>
              <a:gd name="connsiteY34" fmla="*/ 2417276 h 2471596"/>
              <a:gd name="connsiteX35" fmla="*/ 99589 w 435248"/>
              <a:gd name="connsiteY35" fmla="*/ 2353901 h 2471596"/>
              <a:gd name="connsiteX0" fmla="*/ 0 w 435248"/>
              <a:gd name="connsiteY0" fmla="*/ 0 h 2652974"/>
              <a:gd name="connsiteX1" fmla="*/ 18107 w 435248"/>
              <a:gd name="connsiteY1" fmla="*/ 479834 h 2652974"/>
              <a:gd name="connsiteX2" fmla="*/ 27161 w 435248"/>
              <a:gd name="connsiteY2" fmla="*/ 506994 h 2652974"/>
              <a:gd name="connsiteX3" fmla="*/ 36214 w 435248"/>
              <a:gd name="connsiteY3" fmla="*/ 543208 h 2652974"/>
              <a:gd name="connsiteX4" fmla="*/ 90535 w 435248"/>
              <a:gd name="connsiteY4" fmla="*/ 561315 h 2652974"/>
              <a:gd name="connsiteX5" fmla="*/ 117695 w 435248"/>
              <a:gd name="connsiteY5" fmla="*/ 579422 h 2652974"/>
              <a:gd name="connsiteX6" fmla="*/ 144856 w 435248"/>
              <a:gd name="connsiteY6" fmla="*/ 588476 h 2652974"/>
              <a:gd name="connsiteX7" fmla="*/ 162963 w 435248"/>
              <a:gd name="connsiteY7" fmla="*/ 615636 h 2652974"/>
              <a:gd name="connsiteX8" fmla="*/ 190123 w 435248"/>
              <a:gd name="connsiteY8" fmla="*/ 642796 h 2652974"/>
              <a:gd name="connsiteX9" fmla="*/ 253497 w 435248"/>
              <a:gd name="connsiteY9" fmla="*/ 715224 h 2652974"/>
              <a:gd name="connsiteX10" fmla="*/ 280658 w 435248"/>
              <a:gd name="connsiteY10" fmla="*/ 769545 h 2652974"/>
              <a:gd name="connsiteX11" fmla="*/ 289711 w 435248"/>
              <a:gd name="connsiteY11" fmla="*/ 796705 h 2652974"/>
              <a:gd name="connsiteX12" fmla="*/ 307818 w 435248"/>
              <a:gd name="connsiteY12" fmla="*/ 823866 h 2652974"/>
              <a:gd name="connsiteX13" fmla="*/ 344032 w 435248"/>
              <a:gd name="connsiteY13" fmla="*/ 887240 h 2652974"/>
              <a:gd name="connsiteX14" fmla="*/ 371193 w 435248"/>
              <a:gd name="connsiteY14" fmla="*/ 950614 h 2652974"/>
              <a:gd name="connsiteX15" fmla="*/ 389299 w 435248"/>
              <a:gd name="connsiteY15" fmla="*/ 1032095 h 2652974"/>
              <a:gd name="connsiteX16" fmla="*/ 407406 w 435248"/>
              <a:gd name="connsiteY16" fmla="*/ 1095470 h 2652974"/>
              <a:gd name="connsiteX17" fmla="*/ 416460 w 435248"/>
              <a:gd name="connsiteY17" fmla="*/ 1158844 h 2652974"/>
              <a:gd name="connsiteX18" fmla="*/ 434567 w 435248"/>
              <a:gd name="connsiteY18" fmla="*/ 1213165 h 2652974"/>
              <a:gd name="connsiteX19" fmla="*/ 425513 w 435248"/>
              <a:gd name="connsiteY19" fmla="*/ 1910282 h 2652974"/>
              <a:gd name="connsiteX20" fmla="*/ 407406 w 435248"/>
              <a:gd name="connsiteY20" fmla="*/ 2027977 h 2652974"/>
              <a:gd name="connsiteX21" fmla="*/ 380246 w 435248"/>
              <a:gd name="connsiteY21" fmla="*/ 2118511 h 2652974"/>
              <a:gd name="connsiteX22" fmla="*/ 353086 w 435248"/>
              <a:gd name="connsiteY22" fmla="*/ 2136618 h 2652974"/>
              <a:gd name="connsiteX23" fmla="*/ 334979 w 435248"/>
              <a:gd name="connsiteY23" fmla="*/ 2163779 h 2652974"/>
              <a:gd name="connsiteX24" fmla="*/ 316872 w 435248"/>
              <a:gd name="connsiteY24" fmla="*/ 2199992 h 2652974"/>
              <a:gd name="connsiteX25" fmla="*/ 289711 w 435248"/>
              <a:gd name="connsiteY25" fmla="*/ 2227153 h 2652974"/>
              <a:gd name="connsiteX26" fmla="*/ 271604 w 435248"/>
              <a:gd name="connsiteY26" fmla="*/ 2263367 h 2652974"/>
              <a:gd name="connsiteX27" fmla="*/ 235391 w 435248"/>
              <a:gd name="connsiteY27" fmla="*/ 2290527 h 2652974"/>
              <a:gd name="connsiteX28" fmla="*/ 208230 w 435248"/>
              <a:gd name="connsiteY28" fmla="*/ 2326741 h 2652974"/>
              <a:gd name="connsiteX29" fmla="*/ 190123 w 435248"/>
              <a:gd name="connsiteY29" fmla="*/ 2353901 h 2652974"/>
              <a:gd name="connsiteX30" fmla="*/ 162963 w 435248"/>
              <a:gd name="connsiteY30" fmla="*/ 2372008 h 2652974"/>
              <a:gd name="connsiteX31" fmla="*/ 153909 w 435248"/>
              <a:gd name="connsiteY31" fmla="*/ 2399169 h 2652974"/>
              <a:gd name="connsiteX32" fmla="*/ 135802 w 435248"/>
              <a:gd name="connsiteY32" fmla="*/ 2471596 h 2652974"/>
              <a:gd name="connsiteX33" fmla="*/ 126749 w 435248"/>
              <a:gd name="connsiteY33" fmla="*/ 2444436 h 2652974"/>
              <a:gd name="connsiteX34" fmla="*/ 108642 w 435248"/>
              <a:gd name="connsiteY34" fmla="*/ 2417276 h 2652974"/>
              <a:gd name="connsiteX35" fmla="*/ 94080 w 435248"/>
              <a:gd name="connsiteY35" fmla="*/ 2599027 h 2652974"/>
              <a:gd name="connsiteX0" fmla="*/ 0 w 435248"/>
              <a:gd name="connsiteY0" fmla="*/ 0 h 2658924"/>
              <a:gd name="connsiteX1" fmla="*/ 18107 w 435248"/>
              <a:gd name="connsiteY1" fmla="*/ 479834 h 2658924"/>
              <a:gd name="connsiteX2" fmla="*/ 27161 w 435248"/>
              <a:gd name="connsiteY2" fmla="*/ 506994 h 2658924"/>
              <a:gd name="connsiteX3" fmla="*/ 36214 w 435248"/>
              <a:gd name="connsiteY3" fmla="*/ 543208 h 2658924"/>
              <a:gd name="connsiteX4" fmla="*/ 90535 w 435248"/>
              <a:gd name="connsiteY4" fmla="*/ 561315 h 2658924"/>
              <a:gd name="connsiteX5" fmla="*/ 117695 w 435248"/>
              <a:gd name="connsiteY5" fmla="*/ 579422 h 2658924"/>
              <a:gd name="connsiteX6" fmla="*/ 144856 w 435248"/>
              <a:gd name="connsiteY6" fmla="*/ 588476 h 2658924"/>
              <a:gd name="connsiteX7" fmla="*/ 162963 w 435248"/>
              <a:gd name="connsiteY7" fmla="*/ 615636 h 2658924"/>
              <a:gd name="connsiteX8" fmla="*/ 190123 w 435248"/>
              <a:gd name="connsiteY8" fmla="*/ 642796 h 2658924"/>
              <a:gd name="connsiteX9" fmla="*/ 253497 w 435248"/>
              <a:gd name="connsiteY9" fmla="*/ 715224 h 2658924"/>
              <a:gd name="connsiteX10" fmla="*/ 280658 w 435248"/>
              <a:gd name="connsiteY10" fmla="*/ 769545 h 2658924"/>
              <a:gd name="connsiteX11" fmla="*/ 289711 w 435248"/>
              <a:gd name="connsiteY11" fmla="*/ 796705 h 2658924"/>
              <a:gd name="connsiteX12" fmla="*/ 307818 w 435248"/>
              <a:gd name="connsiteY12" fmla="*/ 823866 h 2658924"/>
              <a:gd name="connsiteX13" fmla="*/ 344032 w 435248"/>
              <a:gd name="connsiteY13" fmla="*/ 887240 h 2658924"/>
              <a:gd name="connsiteX14" fmla="*/ 371193 w 435248"/>
              <a:gd name="connsiteY14" fmla="*/ 950614 h 2658924"/>
              <a:gd name="connsiteX15" fmla="*/ 389299 w 435248"/>
              <a:gd name="connsiteY15" fmla="*/ 1032095 h 2658924"/>
              <a:gd name="connsiteX16" fmla="*/ 407406 w 435248"/>
              <a:gd name="connsiteY16" fmla="*/ 1095470 h 2658924"/>
              <a:gd name="connsiteX17" fmla="*/ 416460 w 435248"/>
              <a:gd name="connsiteY17" fmla="*/ 1158844 h 2658924"/>
              <a:gd name="connsiteX18" fmla="*/ 434567 w 435248"/>
              <a:gd name="connsiteY18" fmla="*/ 1213165 h 2658924"/>
              <a:gd name="connsiteX19" fmla="*/ 425513 w 435248"/>
              <a:gd name="connsiteY19" fmla="*/ 1910282 h 2658924"/>
              <a:gd name="connsiteX20" fmla="*/ 407406 w 435248"/>
              <a:gd name="connsiteY20" fmla="*/ 2027977 h 2658924"/>
              <a:gd name="connsiteX21" fmla="*/ 380246 w 435248"/>
              <a:gd name="connsiteY21" fmla="*/ 2118511 h 2658924"/>
              <a:gd name="connsiteX22" fmla="*/ 353086 w 435248"/>
              <a:gd name="connsiteY22" fmla="*/ 2136618 h 2658924"/>
              <a:gd name="connsiteX23" fmla="*/ 334979 w 435248"/>
              <a:gd name="connsiteY23" fmla="*/ 2163779 h 2658924"/>
              <a:gd name="connsiteX24" fmla="*/ 316872 w 435248"/>
              <a:gd name="connsiteY24" fmla="*/ 2199992 h 2658924"/>
              <a:gd name="connsiteX25" fmla="*/ 289711 w 435248"/>
              <a:gd name="connsiteY25" fmla="*/ 2227153 h 2658924"/>
              <a:gd name="connsiteX26" fmla="*/ 271604 w 435248"/>
              <a:gd name="connsiteY26" fmla="*/ 2263367 h 2658924"/>
              <a:gd name="connsiteX27" fmla="*/ 235391 w 435248"/>
              <a:gd name="connsiteY27" fmla="*/ 2290527 h 2658924"/>
              <a:gd name="connsiteX28" fmla="*/ 208230 w 435248"/>
              <a:gd name="connsiteY28" fmla="*/ 2326741 h 2658924"/>
              <a:gd name="connsiteX29" fmla="*/ 190123 w 435248"/>
              <a:gd name="connsiteY29" fmla="*/ 2353901 h 2658924"/>
              <a:gd name="connsiteX30" fmla="*/ 162963 w 435248"/>
              <a:gd name="connsiteY30" fmla="*/ 2372008 h 2658924"/>
              <a:gd name="connsiteX31" fmla="*/ 153909 w 435248"/>
              <a:gd name="connsiteY31" fmla="*/ 2399169 h 2658924"/>
              <a:gd name="connsiteX32" fmla="*/ 135802 w 435248"/>
              <a:gd name="connsiteY32" fmla="*/ 2471596 h 2658924"/>
              <a:gd name="connsiteX33" fmla="*/ 126749 w 435248"/>
              <a:gd name="connsiteY33" fmla="*/ 2444436 h 2658924"/>
              <a:gd name="connsiteX34" fmla="*/ 105888 w 435248"/>
              <a:gd name="connsiteY34" fmla="*/ 2464098 h 2658924"/>
              <a:gd name="connsiteX35" fmla="*/ 94080 w 435248"/>
              <a:gd name="connsiteY35" fmla="*/ 2599027 h 2658924"/>
              <a:gd name="connsiteX0" fmla="*/ 0 w 435248"/>
              <a:gd name="connsiteY0" fmla="*/ 0 h 2658924"/>
              <a:gd name="connsiteX1" fmla="*/ 18107 w 435248"/>
              <a:gd name="connsiteY1" fmla="*/ 479834 h 2658924"/>
              <a:gd name="connsiteX2" fmla="*/ 27161 w 435248"/>
              <a:gd name="connsiteY2" fmla="*/ 506994 h 2658924"/>
              <a:gd name="connsiteX3" fmla="*/ 36214 w 435248"/>
              <a:gd name="connsiteY3" fmla="*/ 543208 h 2658924"/>
              <a:gd name="connsiteX4" fmla="*/ 90535 w 435248"/>
              <a:gd name="connsiteY4" fmla="*/ 561315 h 2658924"/>
              <a:gd name="connsiteX5" fmla="*/ 117695 w 435248"/>
              <a:gd name="connsiteY5" fmla="*/ 579422 h 2658924"/>
              <a:gd name="connsiteX6" fmla="*/ 144856 w 435248"/>
              <a:gd name="connsiteY6" fmla="*/ 588476 h 2658924"/>
              <a:gd name="connsiteX7" fmla="*/ 162963 w 435248"/>
              <a:gd name="connsiteY7" fmla="*/ 615636 h 2658924"/>
              <a:gd name="connsiteX8" fmla="*/ 190123 w 435248"/>
              <a:gd name="connsiteY8" fmla="*/ 642796 h 2658924"/>
              <a:gd name="connsiteX9" fmla="*/ 253497 w 435248"/>
              <a:gd name="connsiteY9" fmla="*/ 715224 h 2658924"/>
              <a:gd name="connsiteX10" fmla="*/ 280658 w 435248"/>
              <a:gd name="connsiteY10" fmla="*/ 769545 h 2658924"/>
              <a:gd name="connsiteX11" fmla="*/ 289711 w 435248"/>
              <a:gd name="connsiteY11" fmla="*/ 796705 h 2658924"/>
              <a:gd name="connsiteX12" fmla="*/ 307818 w 435248"/>
              <a:gd name="connsiteY12" fmla="*/ 823866 h 2658924"/>
              <a:gd name="connsiteX13" fmla="*/ 344032 w 435248"/>
              <a:gd name="connsiteY13" fmla="*/ 887240 h 2658924"/>
              <a:gd name="connsiteX14" fmla="*/ 371193 w 435248"/>
              <a:gd name="connsiteY14" fmla="*/ 950614 h 2658924"/>
              <a:gd name="connsiteX15" fmla="*/ 389299 w 435248"/>
              <a:gd name="connsiteY15" fmla="*/ 1032095 h 2658924"/>
              <a:gd name="connsiteX16" fmla="*/ 407406 w 435248"/>
              <a:gd name="connsiteY16" fmla="*/ 1095470 h 2658924"/>
              <a:gd name="connsiteX17" fmla="*/ 416460 w 435248"/>
              <a:gd name="connsiteY17" fmla="*/ 1158844 h 2658924"/>
              <a:gd name="connsiteX18" fmla="*/ 434567 w 435248"/>
              <a:gd name="connsiteY18" fmla="*/ 1213165 h 2658924"/>
              <a:gd name="connsiteX19" fmla="*/ 425513 w 435248"/>
              <a:gd name="connsiteY19" fmla="*/ 1910282 h 2658924"/>
              <a:gd name="connsiteX20" fmla="*/ 407406 w 435248"/>
              <a:gd name="connsiteY20" fmla="*/ 2027977 h 2658924"/>
              <a:gd name="connsiteX21" fmla="*/ 380246 w 435248"/>
              <a:gd name="connsiteY21" fmla="*/ 2118511 h 2658924"/>
              <a:gd name="connsiteX22" fmla="*/ 353086 w 435248"/>
              <a:gd name="connsiteY22" fmla="*/ 2136618 h 2658924"/>
              <a:gd name="connsiteX23" fmla="*/ 334979 w 435248"/>
              <a:gd name="connsiteY23" fmla="*/ 2163779 h 2658924"/>
              <a:gd name="connsiteX24" fmla="*/ 316872 w 435248"/>
              <a:gd name="connsiteY24" fmla="*/ 2199992 h 2658924"/>
              <a:gd name="connsiteX25" fmla="*/ 289711 w 435248"/>
              <a:gd name="connsiteY25" fmla="*/ 2227153 h 2658924"/>
              <a:gd name="connsiteX26" fmla="*/ 271604 w 435248"/>
              <a:gd name="connsiteY26" fmla="*/ 2263367 h 2658924"/>
              <a:gd name="connsiteX27" fmla="*/ 235391 w 435248"/>
              <a:gd name="connsiteY27" fmla="*/ 2290527 h 2658924"/>
              <a:gd name="connsiteX28" fmla="*/ 208230 w 435248"/>
              <a:gd name="connsiteY28" fmla="*/ 2326741 h 2658924"/>
              <a:gd name="connsiteX29" fmla="*/ 190123 w 435248"/>
              <a:gd name="connsiteY29" fmla="*/ 2353901 h 2658924"/>
              <a:gd name="connsiteX30" fmla="*/ 162963 w 435248"/>
              <a:gd name="connsiteY30" fmla="*/ 2372008 h 2658924"/>
              <a:gd name="connsiteX31" fmla="*/ 153909 w 435248"/>
              <a:gd name="connsiteY31" fmla="*/ 2399169 h 2658924"/>
              <a:gd name="connsiteX32" fmla="*/ 130294 w 435248"/>
              <a:gd name="connsiteY32" fmla="*/ 2306343 h 2658924"/>
              <a:gd name="connsiteX33" fmla="*/ 126749 w 435248"/>
              <a:gd name="connsiteY33" fmla="*/ 2444436 h 2658924"/>
              <a:gd name="connsiteX34" fmla="*/ 105888 w 435248"/>
              <a:gd name="connsiteY34" fmla="*/ 2464098 h 2658924"/>
              <a:gd name="connsiteX35" fmla="*/ 94080 w 435248"/>
              <a:gd name="connsiteY35" fmla="*/ 2599027 h 2658924"/>
              <a:gd name="connsiteX0" fmla="*/ 0 w 481153"/>
              <a:gd name="connsiteY0" fmla="*/ 0 h 2658924"/>
              <a:gd name="connsiteX1" fmla="*/ 18107 w 481153"/>
              <a:gd name="connsiteY1" fmla="*/ 479834 h 2658924"/>
              <a:gd name="connsiteX2" fmla="*/ 27161 w 481153"/>
              <a:gd name="connsiteY2" fmla="*/ 506994 h 2658924"/>
              <a:gd name="connsiteX3" fmla="*/ 36214 w 481153"/>
              <a:gd name="connsiteY3" fmla="*/ 543208 h 2658924"/>
              <a:gd name="connsiteX4" fmla="*/ 90535 w 481153"/>
              <a:gd name="connsiteY4" fmla="*/ 561315 h 2658924"/>
              <a:gd name="connsiteX5" fmla="*/ 117695 w 481153"/>
              <a:gd name="connsiteY5" fmla="*/ 579422 h 2658924"/>
              <a:gd name="connsiteX6" fmla="*/ 144856 w 481153"/>
              <a:gd name="connsiteY6" fmla="*/ 588476 h 2658924"/>
              <a:gd name="connsiteX7" fmla="*/ 162963 w 481153"/>
              <a:gd name="connsiteY7" fmla="*/ 615636 h 2658924"/>
              <a:gd name="connsiteX8" fmla="*/ 190123 w 481153"/>
              <a:gd name="connsiteY8" fmla="*/ 642796 h 2658924"/>
              <a:gd name="connsiteX9" fmla="*/ 253497 w 481153"/>
              <a:gd name="connsiteY9" fmla="*/ 715224 h 2658924"/>
              <a:gd name="connsiteX10" fmla="*/ 280658 w 481153"/>
              <a:gd name="connsiteY10" fmla="*/ 769545 h 2658924"/>
              <a:gd name="connsiteX11" fmla="*/ 289711 w 481153"/>
              <a:gd name="connsiteY11" fmla="*/ 796705 h 2658924"/>
              <a:gd name="connsiteX12" fmla="*/ 307818 w 481153"/>
              <a:gd name="connsiteY12" fmla="*/ 823866 h 2658924"/>
              <a:gd name="connsiteX13" fmla="*/ 344032 w 481153"/>
              <a:gd name="connsiteY13" fmla="*/ 887240 h 2658924"/>
              <a:gd name="connsiteX14" fmla="*/ 371193 w 481153"/>
              <a:gd name="connsiteY14" fmla="*/ 950614 h 2658924"/>
              <a:gd name="connsiteX15" fmla="*/ 389299 w 481153"/>
              <a:gd name="connsiteY15" fmla="*/ 1032095 h 2658924"/>
              <a:gd name="connsiteX16" fmla="*/ 407406 w 481153"/>
              <a:gd name="connsiteY16" fmla="*/ 1095470 h 2658924"/>
              <a:gd name="connsiteX17" fmla="*/ 416460 w 481153"/>
              <a:gd name="connsiteY17" fmla="*/ 1158844 h 2658924"/>
              <a:gd name="connsiteX18" fmla="*/ 434567 w 481153"/>
              <a:gd name="connsiteY18" fmla="*/ 1213165 h 2658924"/>
              <a:gd name="connsiteX19" fmla="*/ 425513 w 481153"/>
              <a:gd name="connsiteY19" fmla="*/ 1910282 h 2658924"/>
              <a:gd name="connsiteX20" fmla="*/ 407406 w 481153"/>
              <a:gd name="connsiteY20" fmla="*/ 2027977 h 2658924"/>
              <a:gd name="connsiteX21" fmla="*/ 380246 w 481153"/>
              <a:gd name="connsiteY21" fmla="*/ 2118511 h 2658924"/>
              <a:gd name="connsiteX22" fmla="*/ 353086 w 481153"/>
              <a:gd name="connsiteY22" fmla="*/ 2136618 h 2658924"/>
              <a:gd name="connsiteX23" fmla="*/ 334979 w 481153"/>
              <a:gd name="connsiteY23" fmla="*/ 2163779 h 2658924"/>
              <a:gd name="connsiteX24" fmla="*/ 316872 w 481153"/>
              <a:gd name="connsiteY24" fmla="*/ 2199992 h 2658924"/>
              <a:gd name="connsiteX25" fmla="*/ 289711 w 481153"/>
              <a:gd name="connsiteY25" fmla="*/ 2227153 h 2658924"/>
              <a:gd name="connsiteX26" fmla="*/ 271604 w 481153"/>
              <a:gd name="connsiteY26" fmla="*/ 2263367 h 2658924"/>
              <a:gd name="connsiteX27" fmla="*/ 235391 w 481153"/>
              <a:gd name="connsiteY27" fmla="*/ 2290527 h 2658924"/>
              <a:gd name="connsiteX28" fmla="*/ 480898 w 481153"/>
              <a:gd name="connsiteY28" fmla="*/ 2310215 h 2658924"/>
              <a:gd name="connsiteX29" fmla="*/ 190123 w 481153"/>
              <a:gd name="connsiteY29" fmla="*/ 2353901 h 2658924"/>
              <a:gd name="connsiteX30" fmla="*/ 162963 w 481153"/>
              <a:gd name="connsiteY30" fmla="*/ 2372008 h 2658924"/>
              <a:gd name="connsiteX31" fmla="*/ 153909 w 481153"/>
              <a:gd name="connsiteY31" fmla="*/ 2399169 h 2658924"/>
              <a:gd name="connsiteX32" fmla="*/ 130294 w 481153"/>
              <a:gd name="connsiteY32" fmla="*/ 2306343 h 2658924"/>
              <a:gd name="connsiteX33" fmla="*/ 126749 w 481153"/>
              <a:gd name="connsiteY33" fmla="*/ 2444436 h 2658924"/>
              <a:gd name="connsiteX34" fmla="*/ 105888 w 481153"/>
              <a:gd name="connsiteY34" fmla="*/ 2464098 h 2658924"/>
              <a:gd name="connsiteX35" fmla="*/ 94080 w 481153"/>
              <a:gd name="connsiteY35" fmla="*/ 2599027 h 2658924"/>
              <a:gd name="connsiteX0" fmla="*/ 0 w 481587"/>
              <a:gd name="connsiteY0" fmla="*/ 0 h 2658924"/>
              <a:gd name="connsiteX1" fmla="*/ 18107 w 481587"/>
              <a:gd name="connsiteY1" fmla="*/ 479834 h 2658924"/>
              <a:gd name="connsiteX2" fmla="*/ 27161 w 481587"/>
              <a:gd name="connsiteY2" fmla="*/ 506994 h 2658924"/>
              <a:gd name="connsiteX3" fmla="*/ 36214 w 481587"/>
              <a:gd name="connsiteY3" fmla="*/ 543208 h 2658924"/>
              <a:gd name="connsiteX4" fmla="*/ 90535 w 481587"/>
              <a:gd name="connsiteY4" fmla="*/ 561315 h 2658924"/>
              <a:gd name="connsiteX5" fmla="*/ 117695 w 481587"/>
              <a:gd name="connsiteY5" fmla="*/ 579422 h 2658924"/>
              <a:gd name="connsiteX6" fmla="*/ 144856 w 481587"/>
              <a:gd name="connsiteY6" fmla="*/ 588476 h 2658924"/>
              <a:gd name="connsiteX7" fmla="*/ 162963 w 481587"/>
              <a:gd name="connsiteY7" fmla="*/ 615636 h 2658924"/>
              <a:gd name="connsiteX8" fmla="*/ 190123 w 481587"/>
              <a:gd name="connsiteY8" fmla="*/ 642796 h 2658924"/>
              <a:gd name="connsiteX9" fmla="*/ 253497 w 481587"/>
              <a:gd name="connsiteY9" fmla="*/ 715224 h 2658924"/>
              <a:gd name="connsiteX10" fmla="*/ 280658 w 481587"/>
              <a:gd name="connsiteY10" fmla="*/ 769545 h 2658924"/>
              <a:gd name="connsiteX11" fmla="*/ 289711 w 481587"/>
              <a:gd name="connsiteY11" fmla="*/ 796705 h 2658924"/>
              <a:gd name="connsiteX12" fmla="*/ 307818 w 481587"/>
              <a:gd name="connsiteY12" fmla="*/ 823866 h 2658924"/>
              <a:gd name="connsiteX13" fmla="*/ 344032 w 481587"/>
              <a:gd name="connsiteY13" fmla="*/ 887240 h 2658924"/>
              <a:gd name="connsiteX14" fmla="*/ 371193 w 481587"/>
              <a:gd name="connsiteY14" fmla="*/ 950614 h 2658924"/>
              <a:gd name="connsiteX15" fmla="*/ 389299 w 481587"/>
              <a:gd name="connsiteY15" fmla="*/ 1032095 h 2658924"/>
              <a:gd name="connsiteX16" fmla="*/ 407406 w 481587"/>
              <a:gd name="connsiteY16" fmla="*/ 1095470 h 2658924"/>
              <a:gd name="connsiteX17" fmla="*/ 416460 w 481587"/>
              <a:gd name="connsiteY17" fmla="*/ 1158844 h 2658924"/>
              <a:gd name="connsiteX18" fmla="*/ 434567 w 481587"/>
              <a:gd name="connsiteY18" fmla="*/ 1213165 h 2658924"/>
              <a:gd name="connsiteX19" fmla="*/ 425513 w 481587"/>
              <a:gd name="connsiteY19" fmla="*/ 1910282 h 2658924"/>
              <a:gd name="connsiteX20" fmla="*/ 407406 w 481587"/>
              <a:gd name="connsiteY20" fmla="*/ 2027977 h 2658924"/>
              <a:gd name="connsiteX21" fmla="*/ 380246 w 481587"/>
              <a:gd name="connsiteY21" fmla="*/ 2118511 h 2658924"/>
              <a:gd name="connsiteX22" fmla="*/ 353086 w 481587"/>
              <a:gd name="connsiteY22" fmla="*/ 2136618 h 2658924"/>
              <a:gd name="connsiteX23" fmla="*/ 334979 w 481587"/>
              <a:gd name="connsiteY23" fmla="*/ 2163779 h 2658924"/>
              <a:gd name="connsiteX24" fmla="*/ 316872 w 481587"/>
              <a:gd name="connsiteY24" fmla="*/ 2199992 h 2658924"/>
              <a:gd name="connsiteX25" fmla="*/ 289711 w 481587"/>
              <a:gd name="connsiteY25" fmla="*/ 2227153 h 2658924"/>
              <a:gd name="connsiteX26" fmla="*/ 271604 w 481587"/>
              <a:gd name="connsiteY26" fmla="*/ 2263367 h 2658924"/>
              <a:gd name="connsiteX27" fmla="*/ 480898 w 481587"/>
              <a:gd name="connsiteY27" fmla="*/ 2310215 h 2658924"/>
              <a:gd name="connsiteX28" fmla="*/ 190123 w 481587"/>
              <a:gd name="connsiteY28" fmla="*/ 2353901 h 2658924"/>
              <a:gd name="connsiteX29" fmla="*/ 162963 w 481587"/>
              <a:gd name="connsiteY29" fmla="*/ 2372008 h 2658924"/>
              <a:gd name="connsiteX30" fmla="*/ 153909 w 481587"/>
              <a:gd name="connsiteY30" fmla="*/ 2399169 h 2658924"/>
              <a:gd name="connsiteX31" fmla="*/ 130294 w 481587"/>
              <a:gd name="connsiteY31" fmla="*/ 2306343 h 2658924"/>
              <a:gd name="connsiteX32" fmla="*/ 126749 w 481587"/>
              <a:gd name="connsiteY32" fmla="*/ 2444436 h 2658924"/>
              <a:gd name="connsiteX33" fmla="*/ 105888 w 481587"/>
              <a:gd name="connsiteY33" fmla="*/ 2464098 h 2658924"/>
              <a:gd name="connsiteX34" fmla="*/ 94080 w 481587"/>
              <a:gd name="connsiteY34" fmla="*/ 2599027 h 2658924"/>
              <a:gd name="connsiteX0" fmla="*/ 0 w 481974"/>
              <a:gd name="connsiteY0" fmla="*/ 0 h 2658924"/>
              <a:gd name="connsiteX1" fmla="*/ 18107 w 481974"/>
              <a:gd name="connsiteY1" fmla="*/ 479834 h 2658924"/>
              <a:gd name="connsiteX2" fmla="*/ 27161 w 481974"/>
              <a:gd name="connsiteY2" fmla="*/ 506994 h 2658924"/>
              <a:gd name="connsiteX3" fmla="*/ 36214 w 481974"/>
              <a:gd name="connsiteY3" fmla="*/ 543208 h 2658924"/>
              <a:gd name="connsiteX4" fmla="*/ 90535 w 481974"/>
              <a:gd name="connsiteY4" fmla="*/ 561315 h 2658924"/>
              <a:gd name="connsiteX5" fmla="*/ 117695 w 481974"/>
              <a:gd name="connsiteY5" fmla="*/ 579422 h 2658924"/>
              <a:gd name="connsiteX6" fmla="*/ 144856 w 481974"/>
              <a:gd name="connsiteY6" fmla="*/ 588476 h 2658924"/>
              <a:gd name="connsiteX7" fmla="*/ 162963 w 481974"/>
              <a:gd name="connsiteY7" fmla="*/ 615636 h 2658924"/>
              <a:gd name="connsiteX8" fmla="*/ 190123 w 481974"/>
              <a:gd name="connsiteY8" fmla="*/ 642796 h 2658924"/>
              <a:gd name="connsiteX9" fmla="*/ 253497 w 481974"/>
              <a:gd name="connsiteY9" fmla="*/ 715224 h 2658924"/>
              <a:gd name="connsiteX10" fmla="*/ 280658 w 481974"/>
              <a:gd name="connsiteY10" fmla="*/ 769545 h 2658924"/>
              <a:gd name="connsiteX11" fmla="*/ 289711 w 481974"/>
              <a:gd name="connsiteY11" fmla="*/ 796705 h 2658924"/>
              <a:gd name="connsiteX12" fmla="*/ 307818 w 481974"/>
              <a:gd name="connsiteY12" fmla="*/ 823866 h 2658924"/>
              <a:gd name="connsiteX13" fmla="*/ 344032 w 481974"/>
              <a:gd name="connsiteY13" fmla="*/ 887240 h 2658924"/>
              <a:gd name="connsiteX14" fmla="*/ 371193 w 481974"/>
              <a:gd name="connsiteY14" fmla="*/ 950614 h 2658924"/>
              <a:gd name="connsiteX15" fmla="*/ 389299 w 481974"/>
              <a:gd name="connsiteY15" fmla="*/ 1032095 h 2658924"/>
              <a:gd name="connsiteX16" fmla="*/ 407406 w 481974"/>
              <a:gd name="connsiteY16" fmla="*/ 1095470 h 2658924"/>
              <a:gd name="connsiteX17" fmla="*/ 416460 w 481974"/>
              <a:gd name="connsiteY17" fmla="*/ 1158844 h 2658924"/>
              <a:gd name="connsiteX18" fmla="*/ 434567 w 481974"/>
              <a:gd name="connsiteY18" fmla="*/ 1213165 h 2658924"/>
              <a:gd name="connsiteX19" fmla="*/ 425513 w 481974"/>
              <a:gd name="connsiteY19" fmla="*/ 1910282 h 2658924"/>
              <a:gd name="connsiteX20" fmla="*/ 407406 w 481974"/>
              <a:gd name="connsiteY20" fmla="*/ 2027977 h 2658924"/>
              <a:gd name="connsiteX21" fmla="*/ 380246 w 481974"/>
              <a:gd name="connsiteY21" fmla="*/ 2118511 h 2658924"/>
              <a:gd name="connsiteX22" fmla="*/ 353086 w 481974"/>
              <a:gd name="connsiteY22" fmla="*/ 2136618 h 2658924"/>
              <a:gd name="connsiteX23" fmla="*/ 334979 w 481974"/>
              <a:gd name="connsiteY23" fmla="*/ 2163779 h 2658924"/>
              <a:gd name="connsiteX24" fmla="*/ 316872 w 481974"/>
              <a:gd name="connsiteY24" fmla="*/ 2199992 h 2658924"/>
              <a:gd name="connsiteX25" fmla="*/ 289711 w 481974"/>
              <a:gd name="connsiteY25" fmla="*/ 2227153 h 2658924"/>
              <a:gd name="connsiteX26" fmla="*/ 480898 w 481974"/>
              <a:gd name="connsiteY26" fmla="*/ 2310215 h 2658924"/>
              <a:gd name="connsiteX27" fmla="*/ 190123 w 481974"/>
              <a:gd name="connsiteY27" fmla="*/ 2353901 h 2658924"/>
              <a:gd name="connsiteX28" fmla="*/ 162963 w 481974"/>
              <a:gd name="connsiteY28" fmla="*/ 2372008 h 2658924"/>
              <a:gd name="connsiteX29" fmla="*/ 153909 w 481974"/>
              <a:gd name="connsiteY29" fmla="*/ 2399169 h 2658924"/>
              <a:gd name="connsiteX30" fmla="*/ 130294 w 481974"/>
              <a:gd name="connsiteY30" fmla="*/ 2306343 h 2658924"/>
              <a:gd name="connsiteX31" fmla="*/ 126749 w 481974"/>
              <a:gd name="connsiteY31" fmla="*/ 2444436 h 2658924"/>
              <a:gd name="connsiteX32" fmla="*/ 105888 w 481974"/>
              <a:gd name="connsiteY32" fmla="*/ 2464098 h 2658924"/>
              <a:gd name="connsiteX33" fmla="*/ 94080 w 481974"/>
              <a:gd name="connsiteY33" fmla="*/ 2599027 h 2658924"/>
              <a:gd name="connsiteX0" fmla="*/ 0 w 481957"/>
              <a:gd name="connsiteY0" fmla="*/ 0 h 2658924"/>
              <a:gd name="connsiteX1" fmla="*/ 18107 w 481957"/>
              <a:gd name="connsiteY1" fmla="*/ 479834 h 2658924"/>
              <a:gd name="connsiteX2" fmla="*/ 27161 w 481957"/>
              <a:gd name="connsiteY2" fmla="*/ 506994 h 2658924"/>
              <a:gd name="connsiteX3" fmla="*/ 36214 w 481957"/>
              <a:gd name="connsiteY3" fmla="*/ 543208 h 2658924"/>
              <a:gd name="connsiteX4" fmla="*/ 90535 w 481957"/>
              <a:gd name="connsiteY4" fmla="*/ 561315 h 2658924"/>
              <a:gd name="connsiteX5" fmla="*/ 117695 w 481957"/>
              <a:gd name="connsiteY5" fmla="*/ 579422 h 2658924"/>
              <a:gd name="connsiteX6" fmla="*/ 144856 w 481957"/>
              <a:gd name="connsiteY6" fmla="*/ 588476 h 2658924"/>
              <a:gd name="connsiteX7" fmla="*/ 162963 w 481957"/>
              <a:gd name="connsiteY7" fmla="*/ 615636 h 2658924"/>
              <a:gd name="connsiteX8" fmla="*/ 190123 w 481957"/>
              <a:gd name="connsiteY8" fmla="*/ 642796 h 2658924"/>
              <a:gd name="connsiteX9" fmla="*/ 253497 w 481957"/>
              <a:gd name="connsiteY9" fmla="*/ 715224 h 2658924"/>
              <a:gd name="connsiteX10" fmla="*/ 280658 w 481957"/>
              <a:gd name="connsiteY10" fmla="*/ 769545 h 2658924"/>
              <a:gd name="connsiteX11" fmla="*/ 289711 w 481957"/>
              <a:gd name="connsiteY11" fmla="*/ 796705 h 2658924"/>
              <a:gd name="connsiteX12" fmla="*/ 307818 w 481957"/>
              <a:gd name="connsiteY12" fmla="*/ 823866 h 2658924"/>
              <a:gd name="connsiteX13" fmla="*/ 344032 w 481957"/>
              <a:gd name="connsiteY13" fmla="*/ 887240 h 2658924"/>
              <a:gd name="connsiteX14" fmla="*/ 371193 w 481957"/>
              <a:gd name="connsiteY14" fmla="*/ 950614 h 2658924"/>
              <a:gd name="connsiteX15" fmla="*/ 389299 w 481957"/>
              <a:gd name="connsiteY15" fmla="*/ 1032095 h 2658924"/>
              <a:gd name="connsiteX16" fmla="*/ 407406 w 481957"/>
              <a:gd name="connsiteY16" fmla="*/ 1095470 h 2658924"/>
              <a:gd name="connsiteX17" fmla="*/ 416460 w 481957"/>
              <a:gd name="connsiteY17" fmla="*/ 1158844 h 2658924"/>
              <a:gd name="connsiteX18" fmla="*/ 434567 w 481957"/>
              <a:gd name="connsiteY18" fmla="*/ 1213165 h 2658924"/>
              <a:gd name="connsiteX19" fmla="*/ 425513 w 481957"/>
              <a:gd name="connsiteY19" fmla="*/ 1910282 h 2658924"/>
              <a:gd name="connsiteX20" fmla="*/ 407406 w 481957"/>
              <a:gd name="connsiteY20" fmla="*/ 2027977 h 2658924"/>
              <a:gd name="connsiteX21" fmla="*/ 380246 w 481957"/>
              <a:gd name="connsiteY21" fmla="*/ 2118511 h 2658924"/>
              <a:gd name="connsiteX22" fmla="*/ 353086 w 481957"/>
              <a:gd name="connsiteY22" fmla="*/ 2136618 h 2658924"/>
              <a:gd name="connsiteX23" fmla="*/ 334979 w 481957"/>
              <a:gd name="connsiteY23" fmla="*/ 2163779 h 2658924"/>
              <a:gd name="connsiteX24" fmla="*/ 289711 w 481957"/>
              <a:gd name="connsiteY24" fmla="*/ 2227153 h 2658924"/>
              <a:gd name="connsiteX25" fmla="*/ 480898 w 481957"/>
              <a:gd name="connsiteY25" fmla="*/ 2310215 h 2658924"/>
              <a:gd name="connsiteX26" fmla="*/ 190123 w 481957"/>
              <a:gd name="connsiteY26" fmla="*/ 2353901 h 2658924"/>
              <a:gd name="connsiteX27" fmla="*/ 162963 w 481957"/>
              <a:gd name="connsiteY27" fmla="*/ 2372008 h 2658924"/>
              <a:gd name="connsiteX28" fmla="*/ 153909 w 481957"/>
              <a:gd name="connsiteY28" fmla="*/ 2399169 h 2658924"/>
              <a:gd name="connsiteX29" fmla="*/ 130294 w 481957"/>
              <a:gd name="connsiteY29" fmla="*/ 2306343 h 2658924"/>
              <a:gd name="connsiteX30" fmla="*/ 126749 w 481957"/>
              <a:gd name="connsiteY30" fmla="*/ 2444436 h 2658924"/>
              <a:gd name="connsiteX31" fmla="*/ 105888 w 481957"/>
              <a:gd name="connsiteY31" fmla="*/ 2464098 h 2658924"/>
              <a:gd name="connsiteX32" fmla="*/ 94080 w 481957"/>
              <a:gd name="connsiteY32" fmla="*/ 2599027 h 2658924"/>
              <a:gd name="connsiteX0" fmla="*/ 0 w 481957"/>
              <a:gd name="connsiteY0" fmla="*/ 0 h 2658924"/>
              <a:gd name="connsiteX1" fmla="*/ 18107 w 481957"/>
              <a:gd name="connsiteY1" fmla="*/ 479834 h 2658924"/>
              <a:gd name="connsiteX2" fmla="*/ 27161 w 481957"/>
              <a:gd name="connsiteY2" fmla="*/ 506994 h 2658924"/>
              <a:gd name="connsiteX3" fmla="*/ 36214 w 481957"/>
              <a:gd name="connsiteY3" fmla="*/ 543208 h 2658924"/>
              <a:gd name="connsiteX4" fmla="*/ 90535 w 481957"/>
              <a:gd name="connsiteY4" fmla="*/ 561315 h 2658924"/>
              <a:gd name="connsiteX5" fmla="*/ 117695 w 481957"/>
              <a:gd name="connsiteY5" fmla="*/ 579422 h 2658924"/>
              <a:gd name="connsiteX6" fmla="*/ 144856 w 481957"/>
              <a:gd name="connsiteY6" fmla="*/ 588476 h 2658924"/>
              <a:gd name="connsiteX7" fmla="*/ 162963 w 481957"/>
              <a:gd name="connsiteY7" fmla="*/ 615636 h 2658924"/>
              <a:gd name="connsiteX8" fmla="*/ 190123 w 481957"/>
              <a:gd name="connsiteY8" fmla="*/ 642796 h 2658924"/>
              <a:gd name="connsiteX9" fmla="*/ 253497 w 481957"/>
              <a:gd name="connsiteY9" fmla="*/ 715224 h 2658924"/>
              <a:gd name="connsiteX10" fmla="*/ 280658 w 481957"/>
              <a:gd name="connsiteY10" fmla="*/ 769545 h 2658924"/>
              <a:gd name="connsiteX11" fmla="*/ 289711 w 481957"/>
              <a:gd name="connsiteY11" fmla="*/ 796705 h 2658924"/>
              <a:gd name="connsiteX12" fmla="*/ 307818 w 481957"/>
              <a:gd name="connsiteY12" fmla="*/ 823866 h 2658924"/>
              <a:gd name="connsiteX13" fmla="*/ 344032 w 481957"/>
              <a:gd name="connsiteY13" fmla="*/ 887240 h 2658924"/>
              <a:gd name="connsiteX14" fmla="*/ 371193 w 481957"/>
              <a:gd name="connsiteY14" fmla="*/ 950614 h 2658924"/>
              <a:gd name="connsiteX15" fmla="*/ 389299 w 481957"/>
              <a:gd name="connsiteY15" fmla="*/ 1032095 h 2658924"/>
              <a:gd name="connsiteX16" fmla="*/ 407406 w 481957"/>
              <a:gd name="connsiteY16" fmla="*/ 1095470 h 2658924"/>
              <a:gd name="connsiteX17" fmla="*/ 416460 w 481957"/>
              <a:gd name="connsiteY17" fmla="*/ 1158844 h 2658924"/>
              <a:gd name="connsiteX18" fmla="*/ 434567 w 481957"/>
              <a:gd name="connsiteY18" fmla="*/ 1213165 h 2658924"/>
              <a:gd name="connsiteX19" fmla="*/ 425513 w 481957"/>
              <a:gd name="connsiteY19" fmla="*/ 1910282 h 2658924"/>
              <a:gd name="connsiteX20" fmla="*/ 407406 w 481957"/>
              <a:gd name="connsiteY20" fmla="*/ 2027977 h 2658924"/>
              <a:gd name="connsiteX21" fmla="*/ 380246 w 481957"/>
              <a:gd name="connsiteY21" fmla="*/ 2118511 h 2658924"/>
              <a:gd name="connsiteX22" fmla="*/ 353086 w 481957"/>
              <a:gd name="connsiteY22" fmla="*/ 2136618 h 2658924"/>
              <a:gd name="connsiteX23" fmla="*/ 334979 w 481957"/>
              <a:gd name="connsiteY23" fmla="*/ 2163779 h 2658924"/>
              <a:gd name="connsiteX24" fmla="*/ 289711 w 481957"/>
              <a:gd name="connsiteY24" fmla="*/ 2227153 h 2658924"/>
              <a:gd name="connsiteX25" fmla="*/ 480898 w 481957"/>
              <a:gd name="connsiteY25" fmla="*/ 2310215 h 2658924"/>
              <a:gd name="connsiteX26" fmla="*/ 190123 w 481957"/>
              <a:gd name="connsiteY26" fmla="*/ 2353901 h 2658924"/>
              <a:gd name="connsiteX27" fmla="*/ 162963 w 481957"/>
              <a:gd name="connsiteY27" fmla="*/ 2372008 h 2658924"/>
              <a:gd name="connsiteX28" fmla="*/ 153909 w 481957"/>
              <a:gd name="connsiteY28" fmla="*/ 2399169 h 2658924"/>
              <a:gd name="connsiteX29" fmla="*/ 126749 w 481957"/>
              <a:gd name="connsiteY29" fmla="*/ 2444436 h 2658924"/>
              <a:gd name="connsiteX30" fmla="*/ 105888 w 481957"/>
              <a:gd name="connsiteY30" fmla="*/ 2464098 h 2658924"/>
              <a:gd name="connsiteX31" fmla="*/ 94080 w 481957"/>
              <a:gd name="connsiteY31" fmla="*/ 2599027 h 2658924"/>
              <a:gd name="connsiteX0" fmla="*/ 0 w 481957"/>
              <a:gd name="connsiteY0" fmla="*/ 0 h 2753243"/>
              <a:gd name="connsiteX1" fmla="*/ 18107 w 481957"/>
              <a:gd name="connsiteY1" fmla="*/ 479834 h 2753243"/>
              <a:gd name="connsiteX2" fmla="*/ 27161 w 481957"/>
              <a:gd name="connsiteY2" fmla="*/ 506994 h 2753243"/>
              <a:gd name="connsiteX3" fmla="*/ 36214 w 481957"/>
              <a:gd name="connsiteY3" fmla="*/ 543208 h 2753243"/>
              <a:gd name="connsiteX4" fmla="*/ 90535 w 481957"/>
              <a:gd name="connsiteY4" fmla="*/ 561315 h 2753243"/>
              <a:gd name="connsiteX5" fmla="*/ 117695 w 481957"/>
              <a:gd name="connsiteY5" fmla="*/ 579422 h 2753243"/>
              <a:gd name="connsiteX6" fmla="*/ 144856 w 481957"/>
              <a:gd name="connsiteY6" fmla="*/ 588476 h 2753243"/>
              <a:gd name="connsiteX7" fmla="*/ 162963 w 481957"/>
              <a:gd name="connsiteY7" fmla="*/ 615636 h 2753243"/>
              <a:gd name="connsiteX8" fmla="*/ 190123 w 481957"/>
              <a:gd name="connsiteY8" fmla="*/ 642796 h 2753243"/>
              <a:gd name="connsiteX9" fmla="*/ 253497 w 481957"/>
              <a:gd name="connsiteY9" fmla="*/ 715224 h 2753243"/>
              <a:gd name="connsiteX10" fmla="*/ 280658 w 481957"/>
              <a:gd name="connsiteY10" fmla="*/ 769545 h 2753243"/>
              <a:gd name="connsiteX11" fmla="*/ 289711 w 481957"/>
              <a:gd name="connsiteY11" fmla="*/ 796705 h 2753243"/>
              <a:gd name="connsiteX12" fmla="*/ 307818 w 481957"/>
              <a:gd name="connsiteY12" fmla="*/ 823866 h 2753243"/>
              <a:gd name="connsiteX13" fmla="*/ 344032 w 481957"/>
              <a:gd name="connsiteY13" fmla="*/ 887240 h 2753243"/>
              <a:gd name="connsiteX14" fmla="*/ 371193 w 481957"/>
              <a:gd name="connsiteY14" fmla="*/ 950614 h 2753243"/>
              <a:gd name="connsiteX15" fmla="*/ 389299 w 481957"/>
              <a:gd name="connsiteY15" fmla="*/ 1032095 h 2753243"/>
              <a:gd name="connsiteX16" fmla="*/ 407406 w 481957"/>
              <a:gd name="connsiteY16" fmla="*/ 1095470 h 2753243"/>
              <a:gd name="connsiteX17" fmla="*/ 416460 w 481957"/>
              <a:gd name="connsiteY17" fmla="*/ 1158844 h 2753243"/>
              <a:gd name="connsiteX18" fmla="*/ 434567 w 481957"/>
              <a:gd name="connsiteY18" fmla="*/ 1213165 h 2753243"/>
              <a:gd name="connsiteX19" fmla="*/ 425513 w 481957"/>
              <a:gd name="connsiteY19" fmla="*/ 1910282 h 2753243"/>
              <a:gd name="connsiteX20" fmla="*/ 407406 w 481957"/>
              <a:gd name="connsiteY20" fmla="*/ 2027977 h 2753243"/>
              <a:gd name="connsiteX21" fmla="*/ 380246 w 481957"/>
              <a:gd name="connsiteY21" fmla="*/ 2118511 h 2753243"/>
              <a:gd name="connsiteX22" fmla="*/ 353086 w 481957"/>
              <a:gd name="connsiteY22" fmla="*/ 2136618 h 2753243"/>
              <a:gd name="connsiteX23" fmla="*/ 334979 w 481957"/>
              <a:gd name="connsiteY23" fmla="*/ 2163779 h 2753243"/>
              <a:gd name="connsiteX24" fmla="*/ 289711 w 481957"/>
              <a:gd name="connsiteY24" fmla="*/ 2227153 h 2753243"/>
              <a:gd name="connsiteX25" fmla="*/ 480898 w 481957"/>
              <a:gd name="connsiteY25" fmla="*/ 2310215 h 2753243"/>
              <a:gd name="connsiteX26" fmla="*/ 190123 w 481957"/>
              <a:gd name="connsiteY26" fmla="*/ 2353901 h 2753243"/>
              <a:gd name="connsiteX27" fmla="*/ 162963 w 481957"/>
              <a:gd name="connsiteY27" fmla="*/ 2372008 h 2753243"/>
              <a:gd name="connsiteX28" fmla="*/ 153909 w 481957"/>
              <a:gd name="connsiteY28" fmla="*/ 2399169 h 2753243"/>
              <a:gd name="connsiteX29" fmla="*/ 126749 w 481957"/>
              <a:gd name="connsiteY29" fmla="*/ 2444436 h 2753243"/>
              <a:gd name="connsiteX30" fmla="*/ 105888 w 481957"/>
              <a:gd name="connsiteY30" fmla="*/ 2464098 h 2753243"/>
              <a:gd name="connsiteX31" fmla="*/ 187724 w 481957"/>
              <a:gd name="connsiteY31" fmla="*/ 2703688 h 2753243"/>
              <a:gd name="connsiteX0" fmla="*/ 0 w 481957"/>
              <a:gd name="connsiteY0" fmla="*/ 0 h 2703688"/>
              <a:gd name="connsiteX1" fmla="*/ 18107 w 481957"/>
              <a:gd name="connsiteY1" fmla="*/ 479834 h 2703688"/>
              <a:gd name="connsiteX2" fmla="*/ 27161 w 481957"/>
              <a:gd name="connsiteY2" fmla="*/ 506994 h 2703688"/>
              <a:gd name="connsiteX3" fmla="*/ 36214 w 481957"/>
              <a:gd name="connsiteY3" fmla="*/ 543208 h 2703688"/>
              <a:gd name="connsiteX4" fmla="*/ 90535 w 481957"/>
              <a:gd name="connsiteY4" fmla="*/ 561315 h 2703688"/>
              <a:gd name="connsiteX5" fmla="*/ 117695 w 481957"/>
              <a:gd name="connsiteY5" fmla="*/ 579422 h 2703688"/>
              <a:gd name="connsiteX6" fmla="*/ 144856 w 481957"/>
              <a:gd name="connsiteY6" fmla="*/ 588476 h 2703688"/>
              <a:gd name="connsiteX7" fmla="*/ 162963 w 481957"/>
              <a:gd name="connsiteY7" fmla="*/ 615636 h 2703688"/>
              <a:gd name="connsiteX8" fmla="*/ 190123 w 481957"/>
              <a:gd name="connsiteY8" fmla="*/ 642796 h 2703688"/>
              <a:gd name="connsiteX9" fmla="*/ 253497 w 481957"/>
              <a:gd name="connsiteY9" fmla="*/ 715224 h 2703688"/>
              <a:gd name="connsiteX10" fmla="*/ 280658 w 481957"/>
              <a:gd name="connsiteY10" fmla="*/ 769545 h 2703688"/>
              <a:gd name="connsiteX11" fmla="*/ 289711 w 481957"/>
              <a:gd name="connsiteY11" fmla="*/ 796705 h 2703688"/>
              <a:gd name="connsiteX12" fmla="*/ 307818 w 481957"/>
              <a:gd name="connsiteY12" fmla="*/ 823866 h 2703688"/>
              <a:gd name="connsiteX13" fmla="*/ 344032 w 481957"/>
              <a:gd name="connsiteY13" fmla="*/ 887240 h 2703688"/>
              <a:gd name="connsiteX14" fmla="*/ 371193 w 481957"/>
              <a:gd name="connsiteY14" fmla="*/ 950614 h 2703688"/>
              <a:gd name="connsiteX15" fmla="*/ 389299 w 481957"/>
              <a:gd name="connsiteY15" fmla="*/ 1032095 h 2703688"/>
              <a:gd name="connsiteX16" fmla="*/ 407406 w 481957"/>
              <a:gd name="connsiteY16" fmla="*/ 1095470 h 2703688"/>
              <a:gd name="connsiteX17" fmla="*/ 416460 w 481957"/>
              <a:gd name="connsiteY17" fmla="*/ 1158844 h 2703688"/>
              <a:gd name="connsiteX18" fmla="*/ 434567 w 481957"/>
              <a:gd name="connsiteY18" fmla="*/ 1213165 h 2703688"/>
              <a:gd name="connsiteX19" fmla="*/ 425513 w 481957"/>
              <a:gd name="connsiteY19" fmla="*/ 1910282 h 2703688"/>
              <a:gd name="connsiteX20" fmla="*/ 407406 w 481957"/>
              <a:gd name="connsiteY20" fmla="*/ 2027977 h 2703688"/>
              <a:gd name="connsiteX21" fmla="*/ 380246 w 481957"/>
              <a:gd name="connsiteY21" fmla="*/ 2118511 h 2703688"/>
              <a:gd name="connsiteX22" fmla="*/ 353086 w 481957"/>
              <a:gd name="connsiteY22" fmla="*/ 2136618 h 2703688"/>
              <a:gd name="connsiteX23" fmla="*/ 334979 w 481957"/>
              <a:gd name="connsiteY23" fmla="*/ 2163779 h 2703688"/>
              <a:gd name="connsiteX24" fmla="*/ 289711 w 481957"/>
              <a:gd name="connsiteY24" fmla="*/ 2227153 h 2703688"/>
              <a:gd name="connsiteX25" fmla="*/ 480898 w 481957"/>
              <a:gd name="connsiteY25" fmla="*/ 2310215 h 2703688"/>
              <a:gd name="connsiteX26" fmla="*/ 190123 w 481957"/>
              <a:gd name="connsiteY26" fmla="*/ 2353901 h 2703688"/>
              <a:gd name="connsiteX27" fmla="*/ 162963 w 481957"/>
              <a:gd name="connsiteY27" fmla="*/ 2372008 h 2703688"/>
              <a:gd name="connsiteX28" fmla="*/ 153909 w 481957"/>
              <a:gd name="connsiteY28" fmla="*/ 2399169 h 2703688"/>
              <a:gd name="connsiteX29" fmla="*/ 126749 w 481957"/>
              <a:gd name="connsiteY29" fmla="*/ 2444436 h 2703688"/>
              <a:gd name="connsiteX30" fmla="*/ 105888 w 481957"/>
              <a:gd name="connsiteY30" fmla="*/ 2464098 h 2703688"/>
              <a:gd name="connsiteX31" fmla="*/ 187724 w 481957"/>
              <a:gd name="connsiteY31" fmla="*/ 2703688 h 2703688"/>
              <a:gd name="connsiteX0" fmla="*/ 0 w 481957"/>
              <a:gd name="connsiteY0" fmla="*/ 0 h 2703688"/>
              <a:gd name="connsiteX1" fmla="*/ 18107 w 481957"/>
              <a:gd name="connsiteY1" fmla="*/ 479834 h 2703688"/>
              <a:gd name="connsiteX2" fmla="*/ 27161 w 481957"/>
              <a:gd name="connsiteY2" fmla="*/ 506994 h 2703688"/>
              <a:gd name="connsiteX3" fmla="*/ 36214 w 481957"/>
              <a:gd name="connsiteY3" fmla="*/ 543208 h 2703688"/>
              <a:gd name="connsiteX4" fmla="*/ 90535 w 481957"/>
              <a:gd name="connsiteY4" fmla="*/ 561315 h 2703688"/>
              <a:gd name="connsiteX5" fmla="*/ 117695 w 481957"/>
              <a:gd name="connsiteY5" fmla="*/ 579422 h 2703688"/>
              <a:gd name="connsiteX6" fmla="*/ 144856 w 481957"/>
              <a:gd name="connsiteY6" fmla="*/ 588476 h 2703688"/>
              <a:gd name="connsiteX7" fmla="*/ 162963 w 481957"/>
              <a:gd name="connsiteY7" fmla="*/ 615636 h 2703688"/>
              <a:gd name="connsiteX8" fmla="*/ 190123 w 481957"/>
              <a:gd name="connsiteY8" fmla="*/ 642796 h 2703688"/>
              <a:gd name="connsiteX9" fmla="*/ 253497 w 481957"/>
              <a:gd name="connsiteY9" fmla="*/ 715224 h 2703688"/>
              <a:gd name="connsiteX10" fmla="*/ 280658 w 481957"/>
              <a:gd name="connsiteY10" fmla="*/ 769545 h 2703688"/>
              <a:gd name="connsiteX11" fmla="*/ 289711 w 481957"/>
              <a:gd name="connsiteY11" fmla="*/ 796705 h 2703688"/>
              <a:gd name="connsiteX12" fmla="*/ 307818 w 481957"/>
              <a:gd name="connsiteY12" fmla="*/ 823866 h 2703688"/>
              <a:gd name="connsiteX13" fmla="*/ 344032 w 481957"/>
              <a:gd name="connsiteY13" fmla="*/ 887240 h 2703688"/>
              <a:gd name="connsiteX14" fmla="*/ 371193 w 481957"/>
              <a:gd name="connsiteY14" fmla="*/ 950614 h 2703688"/>
              <a:gd name="connsiteX15" fmla="*/ 389299 w 481957"/>
              <a:gd name="connsiteY15" fmla="*/ 1032095 h 2703688"/>
              <a:gd name="connsiteX16" fmla="*/ 407406 w 481957"/>
              <a:gd name="connsiteY16" fmla="*/ 1095470 h 2703688"/>
              <a:gd name="connsiteX17" fmla="*/ 416460 w 481957"/>
              <a:gd name="connsiteY17" fmla="*/ 1158844 h 2703688"/>
              <a:gd name="connsiteX18" fmla="*/ 434567 w 481957"/>
              <a:gd name="connsiteY18" fmla="*/ 1213165 h 2703688"/>
              <a:gd name="connsiteX19" fmla="*/ 425513 w 481957"/>
              <a:gd name="connsiteY19" fmla="*/ 1910282 h 2703688"/>
              <a:gd name="connsiteX20" fmla="*/ 407406 w 481957"/>
              <a:gd name="connsiteY20" fmla="*/ 2027977 h 2703688"/>
              <a:gd name="connsiteX21" fmla="*/ 380246 w 481957"/>
              <a:gd name="connsiteY21" fmla="*/ 2118511 h 2703688"/>
              <a:gd name="connsiteX22" fmla="*/ 353086 w 481957"/>
              <a:gd name="connsiteY22" fmla="*/ 2136618 h 2703688"/>
              <a:gd name="connsiteX23" fmla="*/ 334979 w 481957"/>
              <a:gd name="connsiteY23" fmla="*/ 2163779 h 2703688"/>
              <a:gd name="connsiteX24" fmla="*/ 289711 w 481957"/>
              <a:gd name="connsiteY24" fmla="*/ 2227153 h 2703688"/>
              <a:gd name="connsiteX25" fmla="*/ 480898 w 481957"/>
              <a:gd name="connsiteY25" fmla="*/ 2310215 h 2703688"/>
              <a:gd name="connsiteX26" fmla="*/ 190123 w 481957"/>
              <a:gd name="connsiteY26" fmla="*/ 2353901 h 2703688"/>
              <a:gd name="connsiteX27" fmla="*/ 162963 w 481957"/>
              <a:gd name="connsiteY27" fmla="*/ 2372008 h 2703688"/>
              <a:gd name="connsiteX28" fmla="*/ 153909 w 481957"/>
              <a:gd name="connsiteY28" fmla="*/ 2399169 h 2703688"/>
              <a:gd name="connsiteX29" fmla="*/ 126749 w 481957"/>
              <a:gd name="connsiteY29" fmla="*/ 2444436 h 2703688"/>
              <a:gd name="connsiteX30" fmla="*/ 187724 w 481957"/>
              <a:gd name="connsiteY30" fmla="*/ 2703688 h 2703688"/>
              <a:gd name="connsiteX0" fmla="*/ 0 w 481957"/>
              <a:gd name="connsiteY0" fmla="*/ 0 h 2703688"/>
              <a:gd name="connsiteX1" fmla="*/ 18107 w 481957"/>
              <a:gd name="connsiteY1" fmla="*/ 479834 h 2703688"/>
              <a:gd name="connsiteX2" fmla="*/ 27161 w 481957"/>
              <a:gd name="connsiteY2" fmla="*/ 506994 h 2703688"/>
              <a:gd name="connsiteX3" fmla="*/ 36214 w 481957"/>
              <a:gd name="connsiteY3" fmla="*/ 543208 h 2703688"/>
              <a:gd name="connsiteX4" fmla="*/ 90535 w 481957"/>
              <a:gd name="connsiteY4" fmla="*/ 561315 h 2703688"/>
              <a:gd name="connsiteX5" fmla="*/ 117695 w 481957"/>
              <a:gd name="connsiteY5" fmla="*/ 579422 h 2703688"/>
              <a:gd name="connsiteX6" fmla="*/ 144856 w 481957"/>
              <a:gd name="connsiteY6" fmla="*/ 588476 h 2703688"/>
              <a:gd name="connsiteX7" fmla="*/ 162963 w 481957"/>
              <a:gd name="connsiteY7" fmla="*/ 615636 h 2703688"/>
              <a:gd name="connsiteX8" fmla="*/ 190123 w 481957"/>
              <a:gd name="connsiteY8" fmla="*/ 642796 h 2703688"/>
              <a:gd name="connsiteX9" fmla="*/ 253497 w 481957"/>
              <a:gd name="connsiteY9" fmla="*/ 715224 h 2703688"/>
              <a:gd name="connsiteX10" fmla="*/ 280658 w 481957"/>
              <a:gd name="connsiteY10" fmla="*/ 769545 h 2703688"/>
              <a:gd name="connsiteX11" fmla="*/ 289711 w 481957"/>
              <a:gd name="connsiteY11" fmla="*/ 796705 h 2703688"/>
              <a:gd name="connsiteX12" fmla="*/ 307818 w 481957"/>
              <a:gd name="connsiteY12" fmla="*/ 823866 h 2703688"/>
              <a:gd name="connsiteX13" fmla="*/ 344032 w 481957"/>
              <a:gd name="connsiteY13" fmla="*/ 887240 h 2703688"/>
              <a:gd name="connsiteX14" fmla="*/ 371193 w 481957"/>
              <a:gd name="connsiteY14" fmla="*/ 950614 h 2703688"/>
              <a:gd name="connsiteX15" fmla="*/ 389299 w 481957"/>
              <a:gd name="connsiteY15" fmla="*/ 1032095 h 2703688"/>
              <a:gd name="connsiteX16" fmla="*/ 407406 w 481957"/>
              <a:gd name="connsiteY16" fmla="*/ 1095470 h 2703688"/>
              <a:gd name="connsiteX17" fmla="*/ 416460 w 481957"/>
              <a:gd name="connsiteY17" fmla="*/ 1158844 h 2703688"/>
              <a:gd name="connsiteX18" fmla="*/ 434567 w 481957"/>
              <a:gd name="connsiteY18" fmla="*/ 1213165 h 2703688"/>
              <a:gd name="connsiteX19" fmla="*/ 425513 w 481957"/>
              <a:gd name="connsiteY19" fmla="*/ 1910282 h 2703688"/>
              <a:gd name="connsiteX20" fmla="*/ 407406 w 481957"/>
              <a:gd name="connsiteY20" fmla="*/ 2027977 h 2703688"/>
              <a:gd name="connsiteX21" fmla="*/ 380246 w 481957"/>
              <a:gd name="connsiteY21" fmla="*/ 2118511 h 2703688"/>
              <a:gd name="connsiteX22" fmla="*/ 353086 w 481957"/>
              <a:gd name="connsiteY22" fmla="*/ 2136618 h 2703688"/>
              <a:gd name="connsiteX23" fmla="*/ 334979 w 481957"/>
              <a:gd name="connsiteY23" fmla="*/ 2163779 h 2703688"/>
              <a:gd name="connsiteX24" fmla="*/ 289711 w 481957"/>
              <a:gd name="connsiteY24" fmla="*/ 2227153 h 2703688"/>
              <a:gd name="connsiteX25" fmla="*/ 480898 w 481957"/>
              <a:gd name="connsiteY25" fmla="*/ 2310215 h 2703688"/>
              <a:gd name="connsiteX26" fmla="*/ 190123 w 481957"/>
              <a:gd name="connsiteY26" fmla="*/ 2353901 h 2703688"/>
              <a:gd name="connsiteX27" fmla="*/ 162963 w 481957"/>
              <a:gd name="connsiteY27" fmla="*/ 2372008 h 2703688"/>
              <a:gd name="connsiteX28" fmla="*/ 126749 w 481957"/>
              <a:gd name="connsiteY28" fmla="*/ 2444436 h 2703688"/>
              <a:gd name="connsiteX29" fmla="*/ 187724 w 481957"/>
              <a:gd name="connsiteY29" fmla="*/ 2703688 h 2703688"/>
              <a:gd name="connsiteX0" fmla="*/ 0 w 481957"/>
              <a:gd name="connsiteY0" fmla="*/ 0 h 2703688"/>
              <a:gd name="connsiteX1" fmla="*/ 18107 w 481957"/>
              <a:gd name="connsiteY1" fmla="*/ 479834 h 2703688"/>
              <a:gd name="connsiteX2" fmla="*/ 27161 w 481957"/>
              <a:gd name="connsiteY2" fmla="*/ 506994 h 2703688"/>
              <a:gd name="connsiteX3" fmla="*/ 36214 w 481957"/>
              <a:gd name="connsiteY3" fmla="*/ 543208 h 2703688"/>
              <a:gd name="connsiteX4" fmla="*/ 90535 w 481957"/>
              <a:gd name="connsiteY4" fmla="*/ 561315 h 2703688"/>
              <a:gd name="connsiteX5" fmla="*/ 117695 w 481957"/>
              <a:gd name="connsiteY5" fmla="*/ 579422 h 2703688"/>
              <a:gd name="connsiteX6" fmla="*/ 144856 w 481957"/>
              <a:gd name="connsiteY6" fmla="*/ 588476 h 2703688"/>
              <a:gd name="connsiteX7" fmla="*/ 162963 w 481957"/>
              <a:gd name="connsiteY7" fmla="*/ 615636 h 2703688"/>
              <a:gd name="connsiteX8" fmla="*/ 190123 w 481957"/>
              <a:gd name="connsiteY8" fmla="*/ 642796 h 2703688"/>
              <a:gd name="connsiteX9" fmla="*/ 253497 w 481957"/>
              <a:gd name="connsiteY9" fmla="*/ 715224 h 2703688"/>
              <a:gd name="connsiteX10" fmla="*/ 280658 w 481957"/>
              <a:gd name="connsiteY10" fmla="*/ 769545 h 2703688"/>
              <a:gd name="connsiteX11" fmla="*/ 289711 w 481957"/>
              <a:gd name="connsiteY11" fmla="*/ 796705 h 2703688"/>
              <a:gd name="connsiteX12" fmla="*/ 307818 w 481957"/>
              <a:gd name="connsiteY12" fmla="*/ 823866 h 2703688"/>
              <a:gd name="connsiteX13" fmla="*/ 344032 w 481957"/>
              <a:gd name="connsiteY13" fmla="*/ 887240 h 2703688"/>
              <a:gd name="connsiteX14" fmla="*/ 371193 w 481957"/>
              <a:gd name="connsiteY14" fmla="*/ 950614 h 2703688"/>
              <a:gd name="connsiteX15" fmla="*/ 389299 w 481957"/>
              <a:gd name="connsiteY15" fmla="*/ 1032095 h 2703688"/>
              <a:gd name="connsiteX16" fmla="*/ 407406 w 481957"/>
              <a:gd name="connsiteY16" fmla="*/ 1095470 h 2703688"/>
              <a:gd name="connsiteX17" fmla="*/ 416460 w 481957"/>
              <a:gd name="connsiteY17" fmla="*/ 1158844 h 2703688"/>
              <a:gd name="connsiteX18" fmla="*/ 434567 w 481957"/>
              <a:gd name="connsiteY18" fmla="*/ 1213165 h 2703688"/>
              <a:gd name="connsiteX19" fmla="*/ 425513 w 481957"/>
              <a:gd name="connsiteY19" fmla="*/ 1910282 h 2703688"/>
              <a:gd name="connsiteX20" fmla="*/ 407406 w 481957"/>
              <a:gd name="connsiteY20" fmla="*/ 2027977 h 2703688"/>
              <a:gd name="connsiteX21" fmla="*/ 380246 w 481957"/>
              <a:gd name="connsiteY21" fmla="*/ 2118511 h 2703688"/>
              <a:gd name="connsiteX22" fmla="*/ 353086 w 481957"/>
              <a:gd name="connsiteY22" fmla="*/ 2136618 h 2703688"/>
              <a:gd name="connsiteX23" fmla="*/ 334979 w 481957"/>
              <a:gd name="connsiteY23" fmla="*/ 2163779 h 2703688"/>
              <a:gd name="connsiteX24" fmla="*/ 289711 w 481957"/>
              <a:gd name="connsiteY24" fmla="*/ 2227153 h 2703688"/>
              <a:gd name="connsiteX25" fmla="*/ 480898 w 481957"/>
              <a:gd name="connsiteY25" fmla="*/ 2310215 h 2703688"/>
              <a:gd name="connsiteX26" fmla="*/ 190123 w 481957"/>
              <a:gd name="connsiteY26" fmla="*/ 2353901 h 2703688"/>
              <a:gd name="connsiteX27" fmla="*/ 126749 w 481957"/>
              <a:gd name="connsiteY27" fmla="*/ 2444436 h 2703688"/>
              <a:gd name="connsiteX28" fmla="*/ 187724 w 481957"/>
              <a:gd name="connsiteY28" fmla="*/ 2703688 h 2703688"/>
              <a:gd name="connsiteX0" fmla="*/ 0 w 483498"/>
              <a:gd name="connsiteY0" fmla="*/ 0 h 2703688"/>
              <a:gd name="connsiteX1" fmla="*/ 18107 w 483498"/>
              <a:gd name="connsiteY1" fmla="*/ 479834 h 2703688"/>
              <a:gd name="connsiteX2" fmla="*/ 27161 w 483498"/>
              <a:gd name="connsiteY2" fmla="*/ 506994 h 2703688"/>
              <a:gd name="connsiteX3" fmla="*/ 36214 w 483498"/>
              <a:gd name="connsiteY3" fmla="*/ 543208 h 2703688"/>
              <a:gd name="connsiteX4" fmla="*/ 90535 w 483498"/>
              <a:gd name="connsiteY4" fmla="*/ 561315 h 2703688"/>
              <a:gd name="connsiteX5" fmla="*/ 117695 w 483498"/>
              <a:gd name="connsiteY5" fmla="*/ 579422 h 2703688"/>
              <a:gd name="connsiteX6" fmla="*/ 144856 w 483498"/>
              <a:gd name="connsiteY6" fmla="*/ 588476 h 2703688"/>
              <a:gd name="connsiteX7" fmla="*/ 162963 w 483498"/>
              <a:gd name="connsiteY7" fmla="*/ 615636 h 2703688"/>
              <a:gd name="connsiteX8" fmla="*/ 190123 w 483498"/>
              <a:gd name="connsiteY8" fmla="*/ 642796 h 2703688"/>
              <a:gd name="connsiteX9" fmla="*/ 253497 w 483498"/>
              <a:gd name="connsiteY9" fmla="*/ 715224 h 2703688"/>
              <a:gd name="connsiteX10" fmla="*/ 280658 w 483498"/>
              <a:gd name="connsiteY10" fmla="*/ 769545 h 2703688"/>
              <a:gd name="connsiteX11" fmla="*/ 289711 w 483498"/>
              <a:gd name="connsiteY11" fmla="*/ 796705 h 2703688"/>
              <a:gd name="connsiteX12" fmla="*/ 307818 w 483498"/>
              <a:gd name="connsiteY12" fmla="*/ 823866 h 2703688"/>
              <a:gd name="connsiteX13" fmla="*/ 344032 w 483498"/>
              <a:gd name="connsiteY13" fmla="*/ 887240 h 2703688"/>
              <a:gd name="connsiteX14" fmla="*/ 371193 w 483498"/>
              <a:gd name="connsiteY14" fmla="*/ 950614 h 2703688"/>
              <a:gd name="connsiteX15" fmla="*/ 389299 w 483498"/>
              <a:gd name="connsiteY15" fmla="*/ 1032095 h 2703688"/>
              <a:gd name="connsiteX16" fmla="*/ 407406 w 483498"/>
              <a:gd name="connsiteY16" fmla="*/ 1095470 h 2703688"/>
              <a:gd name="connsiteX17" fmla="*/ 416460 w 483498"/>
              <a:gd name="connsiteY17" fmla="*/ 1158844 h 2703688"/>
              <a:gd name="connsiteX18" fmla="*/ 434567 w 483498"/>
              <a:gd name="connsiteY18" fmla="*/ 1213165 h 2703688"/>
              <a:gd name="connsiteX19" fmla="*/ 425513 w 483498"/>
              <a:gd name="connsiteY19" fmla="*/ 1910282 h 2703688"/>
              <a:gd name="connsiteX20" fmla="*/ 407406 w 483498"/>
              <a:gd name="connsiteY20" fmla="*/ 2027977 h 2703688"/>
              <a:gd name="connsiteX21" fmla="*/ 380246 w 483498"/>
              <a:gd name="connsiteY21" fmla="*/ 2118511 h 2703688"/>
              <a:gd name="connsiteX22" fmla="*/ 353086 w 483498"/>
              <a:gd name="connsiteY22" fmla="*/ 2136618 h 2703688"/>
              <a:gd name="connsiteX23" fmla="*/ 334979 w 483498"/>
              <a:gd name="connsiteY23" fmla="*/ 2163779 h 2703688"/>
              <a:gd name="connsiteX24" fmla="*/ 289711 w 483498"/>
              <a:gd name="connsiteY24" fmla="*/ 2227153 h 2703688"/>
              <a:gd name="connsiteX25" fmla="*/ 480898 w 483498"/>
              <a:gd name="connsiteY25" fmla="*/ 2310215 h 2703688"/>
              <a:gd name="connsiteX26" fmla="*/ 126749 w 483498"/>
              <a:gd name="connsiteY26" fmla="*/ 2444436 h 2703688"/>
              <a:gd name="connsiteX27" fmla="*/ 187724 w 483498"/>
              <a:gd name="connsiteY27" fmla="*/ 2703688 h 2703688"/>
              <a:gd name="connsiteX0" fmla="*/ 0 w 435248"/>
              <a:gd name="connsiteY0" fmla="*/ 0 h 2703688"/>
              <a:gd name="connsiteX1" fmla="*/ 18107 w 435248"/>
              <a:gd name="connsiteY1" fmla="*/ 479834 h 2703688"/>
              <a:gd name="connsiteX2" fmla="*/ 27161 w 435248"/>
              <a:gd name="connsiteY2" fmla="*/ 506994 h 2703688"/>
              <a:gd name="connsiteX3" fmla="*/ 36214 w 435248"/>
              <a:gd name="connsiteY3" fmla="*/ 543208 h 2703688"/>
              <a:gd name="connsiteX4" fmla="*/ 90535 w 435248"/>
              <a:gd name="connsiteY4" fmla="*/ 561315 h 2703688"/>
              <a:gd name="connsiteX5" fmla="*/ 117695 w 435248"/>
              <a:gd name="connsiteY5" fmla="*/ 579422 h 2703688"/>
              <a:gd name="connsiteX6" fmla="*/ 144856 w 435248"/>
              <a:gd name="connsiteY6" fmla="*/ 588476 h 2703688"/>
              <a:gd name="connsiteX7" fmla="*/ 162963 w 435248"/>
              <a:gd name="connsiteY7" fmla="*/ 615636 h 2703688"/>
              <a:gd name="connsiteX8" fmla="*/ 190123 w 435248"/>
              <a:gd name="connsiteY8" fmla="*/ 642796 h 2703688"/>
              <a:gd name="connsiteX9" fmla="*/ 253497 w 435248"/>
              <a:gd name="connsiteY9" fmla="*/ 715224 h 2703688"/>
              <a:gd name="connsiteX10" fmla="*/ 280658 w 435248"/>
              <a:gd name="connsiteY10" fmla="*/ 769545 h 2703688"/>
              <a:gd name="connsiteX11" fmla="*/ 289711 w 435248"/>
              <a:gd name="connsiteY11" fmla="*/ 796705 h 2703688"/>
              <a:gd name="connsiteX12" fmla="*/ 307818 w 435248"/>
              <a:gd name="connsiteY12" fmla="*/ 823866 h 2703688"/>
              <a:gd name="connsiteX13" fmla="*/ 344032 w 435248"/>
              <a:gd name="connsiteY13" fmla="*/ 887240 h 2703688"/>
              <a:gd name="connsiteX14" fmla="*/ 371193 w 435248"/>
              <a:gd name="connsiteY14" fmla="*/ 950614 h 2703688"/>
              <a:gd name="connsiteX15" fmla="*/ 389299 w 435248"/>
              <a:gd name="connsiteY15" fmla="*/ 1032095 h 2703688"/>
              <a:gd name="connsiteX16" fmla="*/ 407406 w 435248"/>
              <a:gd name="connsiteY16" fmla="*/ 1095470 h 2703688"/>
              <a:gd name="connsiteX17" fmla="*/ 416460 w 435248"/>
              <a:gd name="connsiteY17" fmla="*/ 1158844 h 2703688"/>
              <a:gd name="connsiteX18" fmla="*/ 434567 w 435248"/>
              <a:gd name="connsiteY18" fmla="*/ 1213165 h 2703688"/>
              <a:gd name="connsiteX19" fmla="*/ 425513 w 435248"/>
              <a:gd name="connsiteY19" fmla="*/ 1910282 h 2703688"/>
              <a:gd name="connsiteX20" fmla="*/ 407406 w 435248"/>
              <a:gd name="connsiteY20" fmla="*/ 2027977 h 2703688"/>
              <a:gd name="connsiteX21" fmla="*/ 380246 w 435248"/>
              <a:gd name="connsiteY21" fmla="*/ 2118511 h 2703688"/>
              <a:gd name="connsiteX22" fmla="*/ 353086 w 435248"/>
              <a:gd name="connsiteY22" fmla="*/ 2136618 h 2703688"/>
              <a:gd name="connsiteX23" fmla="*/ 334979 w 435248"/>
              <a:gd name="connsiteY23" fmla="*/ 2163779 h 2703688"/>
              <a:gd name="connsiteX24" fmla="*/ 289711 w 435248"/>
              <a:gd name="connsiteY24" fmla="*/ 2227153 h 2703688"/>
              <a:gd name="connsiteX25" fmla="*/ 126749 w 435248"/>
              <a:gd name="connsiteY25" fmla="*/ 2444436 h 2703688"/>
              <a:gd name="connsiteX26" fmla="*/ 187724 w 435248"/>
              <a:gd name="connsiteY26" fmla="*/ 2703688 h 2703688"/>
              <a:gd name="connsiteX0" fmla="*/ 0 w 435248"/>
              <a:gd name="connsiteY0" fmla="*/ 0 h 2703688"/>
              <a:gd name="connsiteX1" fmla="*/ 18107 w 435248"/>
              <a:gd name="connsiteY1" fmla="*/ 479834 h 2703688"/>
              <a:gd name="connsiteX2" fmla="*/ 27161 w 435248"/>
              <a:gd name="connsiteY2" fmla="*/ 506994 h 2703688"/>
              <a:gd name="connsiteX3" fmla="*/ 36214 w 435248"/>
              <a:gd name="connsiteY3" fmla="*/ 543208 h 2703688"/>
              <a:gd name="connsiteX4" fmla="*/ 90535 w 435248"/>
              <a:gd name="connsiteY4" fmla="*/ 561315 h 2703688"/>
              <a:gd name="connsiteX5" fmla="*/ 117695 w 435248"/>
              <a:gd name="connsiteY5" fmla="*/ 579422 h 2703688"/>
              <a:gd name="connsiteX6" fmla="*/ 144856 w 435248"/>
              <a:gd name="connsiteY6" fmla="*/ 588476 h 2703688"/>
              <a:gd name="connsiteX7" fmla="*/ 162963 w 435248"/>
              <a:gd name="connsiteY7" fmla="*/ 615636 h 2703688"/>
              <a:gd name="connsiteX8" fmla="*/ 190123 w 435248"/>
              <a:gd name="connsiteY8" fmla="*/ 642796 h 2703688"/>
              <a:gd name="connsiteX9" fmla="*/ 253497 w 435248"/>
              <a:gd name="connsiteY9" fmla="*/ 715224 h 2703688"/>
              <a:gd name="connsiteX10" fmla="*/ 280658 w 435248"/>
              <a:gd name="connsiteY10" fmla="*/ 769545 h 2703688"/>
              <a:gd name="connsiteX11" fmla="*/ 289711 w 435248"/>
              <a:gd name="connsiteY11" fmla="*/ 796705 h 2703688"/>
              <a:gd name="connsiteX12" fmla="*/ 307818 w 435248"/>
              <a:gd name="connsiteY12" fmla="*/ 823866 h 2703688"/>
              <a:gd name="connsiteX13" fmla="*/ 344032 w 435248"/>
              <a:gd name="connsiteY13" fmla="*/ 887240 h 2703688"/>
              <a:gd name="connsiteX14" fmla="*/ 371193 w 435248"/>
              <a:gd name="connsiteY14" fmla="*/ 950614 h 2703688"/>
              <a:gd name="connsiteX15" fmla="*/ 389299 w 435248"/>
              <a:gd name="connsiteY15" fmla="*/ 1032095 h 2703688"/>
              <a:gd name="connsiteX16" fmla="*/ 407406 w 435248"/>
              <a:gd name="connsiteY16" fmla="*/ 1095470 h 2703688"/>
              <a:gd name="connsiteX17" fmla="*/ 416460 w 435248"/>
              <a:gd name="connsiteY17" fmla="*/ 1158844 h 2703688"/>
              <a:gd name="connsiteX18" fmla="*/ 434567 w 435248"/>
              <a:gd name="connsiteY18" fmla="*/ 1213165 h 2703688"/>
              <a:gd name="connsiteX19" fmla="*/ 425513 w 435248"/>
              <a:gd name="connsiteY19" fmla="*/ 1910282 h 2703688"/>
              <a:gd name="connsiteX20" fmla="*/ 407406 w 435248"/>
              <a:gd name="connsiteY20" fmla="*/ 2027977 h 2703688"/>
              <a:gd name="connsiteX21" fmla="*/ 380246 w 435248"/>
              <a:gd name="connsiteY21" fmla="*/ 2118511 h 2703688"/>
              <a:gd name="connsiteX22" fmla="*/ 353086 w 435248"/>
              <a:gd name="connsiteY22" fmla="*/ 2136618 h 2703688"/>
              <a:gd name="connsiteX23" fmla="*/ 289711 w 435248"/>
              <a:gd name="connsiteY23" fmla="*/ 2227153 h 2703688"/>
              <a:gd name="connsiteX24" fmla="*/ 126749 w 435248"/>
              <a:gd name="connsiteY24" fmla="*/ 2444436 h 2703688"/>
              <a:gd name="connsiteX25" fmla="*/ 187724 w 435248"/>
              <a:gd name="connsiteY25" fmla="*/ 2703688 h 2703688"/>
              <a:gd name="connsiteX0" fmla="*/ 0 w 435248"/>
              <a:gd name="connsiteY0" fmla="*/ 0 h 2703688"/>
              <a:gd name="connsiteX1" fmla="*/ 18107 w 435248"/>
              <a:gd name="connsiteY1" fmla="*/ 479834 h 2703688"/>
              <a:gd name="connsiteX2" fmla="*/ 27161 w 435248"/>
              <a:gd name="connsiteY2" fmla="*/ 506994 h 2703688"/>
              <a:gd name="connsiteX3" fmla="*/ 36214 w 435248"/>
              <a:gd name="connsiteY3" fmla="*/ 543208 h 2703688"/>
              <a:gd name="connsiteX4" fmla="*/ 90535 w 435248"/>
              <a:gd name="connsiteY4" fmla="*/ 561315 h 2703688"/>
              <a:gd name="connsiteX5" fmla="*/ 117695 w 435248"/>
              <a:gd name="connsiteY5" fmla="*/ 579422 h 2703688"/>
              <a:gd name="connsiteX6" fmla="*/ 144856 w 435248"/>
              <a:gd name="connsiteY6" fmla="*/ 588476 h 2703688"/>
              <a:gd name="connsiteX7" fmla="*/ 162963 w 435248"/>
              <a:gd name="connsiteY7" fmla="*/ 615636 h 2703688"/>
              <a:gd name="connsiteX8" fmla="*/ 190123 w 435248"/>
              <a:gd name="connsiteY8" fmla="*/ 642796 h 2703688"/>
              <a:gd name="connsiteX9" fmla="*/ 253497 w 435248"/>
              <a:gd name="connsiteY9" fmla="*/ 715224 h 2703688"/>
              <a:gd name="connsiteX10" fmla="*/ 280658 w 435248"/>
              <a:gd name="connsiteY10" fmla="*/ 769545 h 2703688"/>
              <a:gd name="connsiteX11" fmla="*/ 289711 w 435248"/>
              <a:gd name="connsiteY11" fmla="*/ 796705 h 2703688"/>
              <a:gd name="connsiteX12" fmla="*/ 307818 w 435248"/>
              <a:gd name="connsiteY12" fmla="*/ 823866 h 2703688"/>
              <a:gd name="connsiteX13" fmla="*/ 344032 w 435248"/>
              <a:gd name="connsiteY13" fmla="*/ 887240 h 2703688"/>
              <a:gd name="connsiteX14" fmla="*/ 371193 w 435248"/>
              <a:gd name="connsiteY14" fmla="*/ 950614 h 2703688"/>
              <a:gd name="connsiteX15" fmla="*/ 389299 w 435248"/>
              <a:gd name="connsiteY15" fmla="*/ 1032095 h 2703688"/>
              <a:gd name="connsiteX16" fmla="*/ 407406 w 435248"/>
              <a:gd name="connsiteY16" fmla="*/ 1095470 h 2703688"/>
              <a:gd name="connsiteX17" fmla="*/ 416460 w 435248"/>
              <a:gd name="connsiteY17" fmla="*/ 1158844 h 2703688"/>
              <a:gd name="connsiteX18" fmla="*/ 434567 w 435248"/>
              <a:gd name="connsiteY18" fmla="*/ 1213165 h 2703688"/>
              <a:gd name="connsiteX19" fmla="*/ 425513 w 435248"/>
              <a:gd name="connsiteY19" fmla="*/ 1910282 h 2703688"/>
              <a:gd name="connsiteX20" fmla="*/ 407406 w 435248"/>
              <a:gd name="connsiteY20" fmla="*/ 2027977 h 2703688"/>
              <a:gd name="connsiteX21" fmla="*/ 380246 w 435248"/>
              <a:gd name="connsiteY21" fmla="*/ 2118511 h 2703688"/>
              <a:gd name="connsiteX22" fmla="*/ 289711 w 435248"/>
              <a:gd name="connsiteY22" fmla="*/ 2227153 h 2703688"/>
              <a:gd name="connsiteX23" fmla="*/ 126749 w 435248"/>
              <a:gd name="connsiteY23" fmla="*/ 2444436 h 2703688"/>
              <a:gd name="connsiteX24" fmla="*/ 187724 w 435248"/>
              <a:gd name="connsiteY24" fmla="*/ 2703688 h 2703688"/>
              <a:gd name="connsiteX0" fmla="*/ 0 w 435248"/>
              <a:gd name="connsiteY0" fmla="*/ 0 h 2703688"/>
              <a:gd name="connsiteX1" fmla="*/ 18107 w 435248"/>
              <a:gd name="connsiteY1" fmla="*/ 479834 h 2703688"/>
              <a:gd name="connsiteX2" fmla="*/ 27161 w 435248"/>
              <a:gd name="connsiteY2" fmla="*/ 506994 h 2703688"/>
              <a:gd name="connsiteX3" fmla="*/ 36214 w 435248"/>
              <a:gd name="connsiteY3" fmla="*/ 543208 h 2703688"/>
              <a:gd name="connsiteX4" fmla="*/ 90535 w 435248"/>
              <a:gd name="connsiteY4" fmla="*/ 561315 h 2703688"/>
              <a:gd name="connsiteX5" fmla="*/ 117695 w 435248"/>
              <a:gd name="connsiteY5" fmla="*/ 579422 h 2703688"/>
              <a:gd name="connsiteX6" fmla="*/ 144856 w 435248"/>
              <a:gd name="connsiteY6" fmla="*/ 588476 h 2703688"/>
              <a:gd name="connsiteX7" fmla="*/ 162963 w 435248"/>
              <a:gd name="connsiteY7" fmla="*/ 615636 h 2703688"/>
              <a:gd name="connsiteX8" fmla="*/ 190123 w 435248"/>
              <a:gd name="connsiteY8" fmla="*/ 642796 h 2703688"/>
              <a:gd name="connsiteX9" fmla="*/ 253497 w 435248"/>
              <a:gd name="connsiteY9" fmla="*/ 715224 h 2703688"/>
              <a:gd name="connsiteX10" fmla="*/ 280658 w 435248"/>
              <a:gd name="connsiteY10" fmla="*/ 769545 h 2703688"/>
              <a:gd name="connsiteX11" fmla="*/ 289711 w 435248"/>
              <a:gd name="connsiteY11" fmla="*/ 796705 h 2703688"/>
              <a:gd name="connsiteX12" fmla="*/ 307818 w 435248"/>
              <a:gd name="connsiteY12" fmla="*/ 823866 h 2703688"/>
              <a:gd name="connsiteX13" fmla="*/ 344032 w 435248"/>
              <a:gd name="connsiteY13" fmla="*/ 887240 h 2703688"/>
              <a:gd name="connsiteX14" fmla="*/ 371193 w 435248"/>
              <a:gd name="connsiteY14" fmla="*/ 950614 h 2703688"/>
              <a:gd name="connsiteX15" fmla="*/ 389299 w 435248"/>
              <a:gd name="connsiteY15" fmla="*/ 1032095 h 2703688"/>
              <a:gd name="connsiteX16" fmla="*/ 407406 w 435248"/>
              <a:gd name="connsiteY16" fmla="*/ 1095470 h 2703688"/>
              <a:gd name="connsiteX17" fmla="*/ 416460 w 435248"/>
              <a:gd name="connsiteY17" fmla="*/ 1158844 h 2703688"/>
              <a:gd name="connsiteX18" fmla="*/ 434567 w 435248"/>
              <a:gd name="connsiteY18" fmla="*/ 1213165 h 2703688"/>
              <a:gd name="connsiteX19" fmla="*/ 425513 w 435248"/>
              <a:gd name="connsiteY19" fmla="*/ 1910282 h 2703688"/>
              <a:gd name="connsiteX20" fmla="*/ 407406 w 435248"/>
              <a:gd name="connsiteY20" fmla="*/ 2027977 h 2703688"/>
              <a:gd name="connsiteX21" fmla="*/ 380246 w 435248"/>
              <a:gd name="connsiteY21" fmla="*/ 2118511 h 2703688"/>
              <a:gd name="connsiteX22" fmla="*/ 289711 w 435248"/>
              <a:gd name="connsiteY22" fmla="*/ 2227153 h 2703688"/>
              <a:gd name="connsiteX23" fmla="*/ 195604 w 435248"/>
              <a:gd name="connsiteY23" fmla="*/ 2422402 h 2703688"/>
              <a:gd name="connsiteX24" fmla="*/ 187724 w 435248"/>
              <a:gd name="connsiteY24" fmla="*/ 2703688 h 2703688"/>
              <a:gd name="connsiteX0" fmla="*/ 0 w 435248"/>
              <a:gd name="connsiteY0" fmla="*/ 0 h 2703688"/>
              <a:gd name="connsiteX1" fmla="*/ 18107 w 435248"/>
              <a:gd name="connsiteY1" fmla="*/ 479834 h 2703688"/>
              <a:gd name="connsiteX2" fmla="*/ 27161 w 435248"/>
              <a:gd name="connsiteY2" fmla="*/ 506994 h 2703688"/>
              <a:gd name="connsiteX3" fmla="*/ 36214 w 435248"/>
              <a:gd name="connsiteY3" fmla="*/ 543208 h 2703688"/>
              <a:gd name="connsiteX4" fmla="*/ 90535 w 435248"/>
              <a:gd name="connsiteY4" fmla="*/ 561315 h 2703688"/>
              <a:gd name="connsiteX5" fmla="*/ 117695 w 435248"/>
              <a:gd name="connsiteY5" fmla="*/ 579422 h 2703688"/>
              <a:gd name="connsiteX6" fmla="*/ 144856 w 435248"/>
              <a:gd name="connsiteY6" fmla="*/ 588476 h 2703688"/>
              <a:gd name="connsiteX7" fmla="*/ 162963 w 435248"/>
              <a:gd name="connsiteY7" fmla="*/ 615636 h 2703688"/>
              <a:gd name="connsiteX8" fmla="*/ 190123 w 435248"/>
              <a:gd name="connsiteY8" fmla="*/ 642796 h 2703688"/>
              <a:gd name="connsiteX9" fmla="*/ 253497 w 435248"/>
              <a:gd name="connsiteY9" fmla="*/ 715224 h 2703688"/>
              <a:gd name="connsiteX10" fmla="*/ 280658 w 435248"/>
              <a:gd name="connsiteY10" fmla="*/ 769545 h 2703688"/>
              <a:gd name="connsiteX11" fmla="*/ 289711 w 435248"/>
              <a:gd name="connsiteY11" fmla="*/ 796705 h 2703688"/>
              <a:gd name="connsiteX12" fmla="*/ 307818 w 435248"/>
              <a:gd name="connsiteY12" fmla="*/ 823866 h 2703688"/>
              <a:gd name="connsiteX13" fmla="*/ 344032 w 435248"/>
              <a:gd name="connsiteY13" fmla="*/ 887240 h 2703688"/>
              <a:gd name="connsiteX14" fmla="*/ 371193 w 435248"/>
              <a:gd name="connsiteY14" fmla="*/ 950614 h 2703688"/>
              <a:gd name="connsiteX15" fmla="*/ 389299 w 435248"/>
              <a:gd name="connsiteY15" fmla="*/ 1032095 h 2703688"/>
              <a:gd name="connsiteX16" fmla="*/ 407406 w 435248"/>
              <a:gd name="connsiteY16" fmla="*/ 1095470 h 2703688"/>
              <a:gd name="connsiteX17" fmla="*/ 416460 w 435248"/>
              <a:gd name="connsiteY17" fmla="*/ 1158844 h 2703688"/>
              <a:gd name="connsiteX18" fmla="*/ 434567 w 435248"/>
              <a:gd name="connsiteY18" fmla="*/ 1213165 h 2703688"/>
              <a:gd name="connsiteX19" fmla="*/ 425513 w 435248"/>
              <a:gd name="connsiteY19" fmla="*/ 1910282 h 2703688"/>
              <a:gd name="connsiteX20" fmla="*/ 407406 w 435248"/>
              <a:gd name="connsiteY20" fmla="*/ 2027977 h 2703688"/>
              <a:gd name="connsiteX21" fmla="*/ 380246 w 435248"/>
              <a:gd name="connsiteY21" fmla="*/ 2118511 h 2703688"/>
              <a:gd name="connsiteX22" fmla="*/ 289711 w 435248"/>
              <a:gd name="connsiteY22" fmla="*/ 2227153 h 2703688"/>
              <a:gd name="connsiteX23" fmla="*/ 195604 w 435248"/>
              <a:gd name="connsiteY23" fmla="*/ 2422402 h 2703688"/>
              <a:gd name="connsiteX24" fmla="*/ 157427 w 435248"/>
              <a:gd name="connsiteY24" fmla="*/ 2703688 h 2703688"/>
              <a:gd name="connsiteX0" fmla="*/ 0 w 435248"/>
              <a:gd name="connsiteY0" fmla="*/ 0 h 2703688"/>
              <a:gd name="connsiteX1" fmla="*/ 18107 w 435248"/>
              <a:gd name="connsiteY1" fmla="*/ 479834 h 2703688"/>
              <a:gd name="connsiteX2" fmla="*/ 27161 w 435248"/>
              <a:gd name="connsiteY2" fmla="*/ 506994 h 2703688"/>
              <a:gd name="connsiteX3" fmla="*/ 36214 w 435248"/>
              <a:gd name="connsiteY3" fmla="*/ 543208 h 2703688"/>
              <a:gd name="connsiteX4" fmla="*/ 90535 w 435248"/>
              <a:gd name="connsiteY4" fmla="*/ 561315 h 2703688"/>
              <a:gd name="connsiteX5" fmla="*/ 117695 w 435248"/>
              <a:gd name="connsiteY5" fmla="*/ 579422 h 2703688"/>
              <a:gd name="connsiteX6" fmla="*/ 144856 w 435248"/>
              <a:gd name="connsiteY6" fmla="*/ 588476 h 2703688"/>
              <a:gd name="connsiteX7" fmla="*/ 162963 w 435248"/>
              <a:gd name="connsiteY7" fmla="*/ 615636 h 2703688"/>
              <a:gd name="connsiteX8" fmla="*/ 190123 w 435248"/>
              <a:gd name="connsiteY8" fmla="*/ 642796 h 2703688"/>
              <a:gd name="connsiteX9" fmla="*/ 253497 w 435248"/>
              <a:gd name="connsiteY9" fmla="*/ 715224 h 2703688"/>
              <a:gd name="connsiteX10" fmla="*/ 280658 w 435248"/>
              <a:gd name="connsiteY10" fmla="*/ 769545 h 2703688"/>
              <a:gd name="connsiteX11" fmla="*/ 289711 w 435248"/>
              <a:gd name="connsiteY11" fmla="*/ 796705 h 2703688"/>
              <a:gd name="connsiteX12" fmla="*/ 307818 w 435248"/>
              <a:gd name="connsiteY12" fmla="*/ 823866 h 2703688"/>
              <a:gd name="connsiteX13" fmla="*/ 344032 w 435248"/>
              <a:gd name="connsiteY13" fmla="*/ 887240 h 2703688"/>
              <a:gd name="connsiteX14" fmla="*/ 371193 w 435248"/>
              <a:gd name="connsiteY14" fmla="*/ 950614 h 2703688"/>
              <a:gd name="connsiteX15" fmla="*/ 389299 w 435248"/>
              <a:gd name="connsiteY15" fmla="*/ 1032095 h 2703688"/>
              <a:gd name="connsiteX16" fmla="*/ 407406 w 435248"/>
              <a:gd name="connsiteY16" fmla="*/ 1095470 h 2703688"/>
              <a:gd name="connsiteX17" fmla="*/ 416460 w 435248"/>
              <a:gd name="connsiteY17" fmla="*/ 1158844 h 2703688"/>
              <a:gd name="connsiteX18" fmla="*/ 434567 w 435248"/>
              <a:gd name="connsiteY18" fmla="*/ 1213165 h 2703688"/>
              <a:gd name="connsiteX19" fmla="*/ 425513 w 435248"/>
              <a:gd name="connsiteY19" fmla="*/ 1910282 h 2703688"/>
              <a:gd name="connsiteX20" fmla="*/ 407406 w 435248"/>
              <a:gd name="connsiteY20" fmla="*/ 2027977 h 2703688"/>
              <a:gd name="connsiteX21" fmla="*/ 380246 w 435248"/>
              <a:gd name="connsiteY21" fmla="*/ 2118511 h 2703688"/>
              <a:gd name="connsiteX22" fmla="*/ 289711 w 435248"/>
              <a:gd name="connsiteY22" fmla="*/ 2227153 h 2703688"/>
              <a:gd name="connsiteX23" fmla="*/ 195604 w 435248"/>
              <a:gd name="connsiteY23" fmla="*/ 2422402 h 2703688"/>
              <a:gd name="connsiteX24" fmla="*/ 157427 w 435248"/>
              <a:gd name="connsiteY24" fmla="*/ 2703688 h 2703688"/>
              <a:gd name="connsiteX0" fmla="*/ 0 w 435248"/>
              <a:gd name="connsiteY0" fmla="*/ 0 h 2703688"/>
              <a:gd name="connsiteX1" fmla="*/ 18107 w 435248"/>
              <a:gd name="connsiteY1" fmla="*/ 479834 h 2703688"/>
              <a:gd name="connsiteX2" fmla="*/ 27161 w 435248"/>
              <a:gd name="connsiteY2" fmla="*/ 506994 h 2703688"/>
              <a:gd name="connsiteX3" fmla="*/ 36214 w 435248"/>
              <a:gd name="connsiteY3" fmla="*/ 543208 h 2703688"/>
              <a:gd name="connsiteX4" fmla="*/ 90535 w 435248"/>
              <a:gd name="connsiteY4" fmla="*/ 561315 h 2703688"/>
              <a:gd name="connsiteX5" fmla="*/ 117695 w 435248"/>
              <a:gd name="connsiteY5" fmla="*/ 579422 h 2703688"/>
              <a:gd name="connsiteX6" fmla="*/ 144856 w 435248"/>
              <a:gd name="connsiteY6" fmla="*/ 588476 h 2703688"/>
              <a:gd name="connsiteX7" fmla="*/ 162963 w 435248"/>
              <a:gd name="connsiteY7" fmla="*/ 615636 h 2703688"/>
              <a:gd name="connsiteX8" fmla="*/ 190123 w 435248"/>
              <a:gd name="connsiteY8" fmla="*/ 642796 h 2703688"/>
              <a:gd name="connsiteX9" fmla="*/ 253497 w 435248"/>
              <a:gd name="connsiteY9" fmla="*/ 715224 h 2703688"/>
              <a:gd name="connsiteX10" fmla="*/ 280658 w 435248"/>
              <a:gd name="connsiteY10" fmla="*/ 769545 h 2703688"/>
              <a:gd name="connsiteX11" fmla="*/ 289711 w 435248"/>
              <a:gd name="connsiteY11" fmla="*/ 796705 h 2703688"/>
              <a:gd name="connsiteX12" fmla="*/ 307818 w 435248"/>
              <a:gd name="connsiteY12" fmla="*/ 823866 h 2703688"/>
              <a:gd name="connsiteX13" fmla="*/ 344032 w 435248"/>
              <a:gd name="connsiteY13" fmla="*/ 887240 h 2703688"/>
              <a:gd name="connsiteX14" fmla="*/ 371193 w 435248"/>
              <a:gd name="connsiteY14" fmla="*/ 950614 h 2703688"/>
              <a:gd name="connsiteX15" fmla="*/ 389299 w 435248"/>
              <a:gd name="connsiteY15" fmla="*/ 1032095 h 2703688"/>
              <a:gd name="connsiteX16" fmla="*/ 407406 w 435248"/>
              <a:gd name="connsiteY16" fmla="*/ 1095470 h 2703688"/>
              <a:gd name="connsiteX17" fmla="*/ 416460 w 435248"/>
              <a:gd name="connsiteY17" fmla="*/ 1158844 h 2703688"/>
              <a:gd name="connsiteX18" fmla="*/ 434567 w 435248"/>
              <a:gd name="connsiteY18" fmla="*/ 1213165 h 2703688"/>
              <a:gd name="connsiteX19" fmla="*/ 425513 w 435248"/>
              <a:gd name="connsiteY19" fmla="*/ 1910282 h 2703688"/>
              <a:gd name="connsiteX20" fmla="*/ 407406 w 435248"/>
              <a:gd name="connsiteY20" fmla="*/ 2027977 h 2703688"/>
              <a:gd name="connsiteX21" fmla="*/ 380246 w 435248"/>
              <a:gd name="connsiteY21" fmla="*/ 2190120 h 2703688"/>
              <a:gd name="connsiteX22" fmla="*/ 289711 w 435248"/>
              <a:gd name="connsiteY22" fmla="*/ 2227153 h 2703688"/>
              <a:gd name="connsiteX23" fmla="*/ 195604 w 435248"/>
              <a:gd name="connsiteY23" fmla="*/ 2422402 h 2703688"/>
              <a:gd name="connsiteX24" fmla="*/ 157427 w 435248"/>
              <a:gd name="connsiteY24" fmla="*/ 2703688 h 2703688"/>
              <a:gd name="connsiteX0" fmla="*/ 0 w 435248"/>
              <a:gd name="connsiteY0" fmla="*/ 0 h 2703688"/>
              <a:gd name="connsiteX1" fmla="*/ 18107 w 435248"/>
              <a:gd name="connsiteY1" fmla="*/ 479834 h 2703688"/>
              <a:gd name="connsiteX2" fmla="*/ 27161 w 435248"/>
              <a:gd name="connsiteY2" fmla="*/ 506994 h 2703688"/>
              <a:gd name="connsiteX3" fmla="*/ 36214 w 435248"/>
              <a:gd name="connsiteY3" fmla="*/ 543208 h 2703688"/>
              <a:gd name="connsiteX4" fmla="*/ 90535 w 435248"/>
              <a:gd name="connsiteY4" fmla="*/ 561315 h 2703688"/>
              <a:gd name="connsiteX5" fmla="*/ 117695 w 435248"/>
              <a:gd name="connsiteY5" fmla="*/ 579422 h 2703688"/>
              <a:gd name="connsiteX6" fmla="*/ 144856 w 435248"/>
              <a:gd name="connsiteY6" fmla="*/ 588476 h 2703688"/>
              <a:gd name="connsiteX7" fmla="*/ 162963 w 435248"/>
              <a:gd name="connsiteY7" fmla="*/ 615636 h 2703688"/>
              <a:gd name="connsiteX8" fmla="*/ 190123 w 435248"/>
              <a:gd name="connsiteY8" fmla="*/ 642796 h 2703688"/>
              <a:gd name="connsiteX9" fmla="*/ 253497 w 435248"/>
              <a:gd name="connsiteY9" fmla="*/ 715224 h 2703688"/>
              <a:gd name="connsiteX10" fmla="*/ 280658 w 435248"/>
              <a:gd name="connsiteY10" fmla="*/ 769545 h 2703688"/>
              <a:gd name="connsiteX11" fmla="*/ 289711 w 435248"/>
              <a:gd name="connsiteY11" fmla="*/ 796705 h 2703688"/>
              <a:gd name="connsiteX12" fmla="*/ 307818 w 435248"/>
              <a:gd name="connsiteY12" fmla="*/ 823866 h 2703688"/>
              <a:gd name="connsiteX13" fmla="*/ 344032 w 435248"/>
              <a:gd name="connsiteY13" fmla="*/ 887240 h 2703688"/>
              <a:gd name="connsiteX14" fmla="*/ 371193 w 435248"/>
              <a:gd name="connsiteY14" fmla="*/ 950614 h 2703688"/>
              <a:gd name="connsiteX15" fmla="*/ 389299 w 435248"/>
              <a:gd name="connsiteY15" fmla="*/ 1032095 h 2703688"/>
              <a:gd name="connsiteX16" fmla="*/ 407406 w 435248"/>
              <a:gd name="connsiteY16" fmla="*/ 1095470 h 2703688"/>
              <a:gd name="connsiteX17" fmla="*/ 416460 w 435248"/>
              <a:gd name="connsiteY17" fmla="*/ 1158844 h 2703688"/>
              <a:gd name="connsiteX18" fmla="*/ 434567 w 435248"/>
              <a:gd name="connsiteY18" fmla="*/ 1213165 h 2703688"/>
              <a:gd name="connsiteX19" fmla="*/ 425513 w 435248"/>
              <a:gd name="connsiteY19" fmla="*/ 1910282 h 2703688"/>
              <a:gd name="connsiteX20" fmla="*/ 407406 w 435248"/>
              <a:gd name="connsiteY20" fmla="*/ 2027977 h 2703688"/>
              <a:gd name="connsiteX21" fmla="*/ 380246 w 435248"/>
              <a:gd name="connsiteY21" fmla="*/ 2190120 h 2703688"/>
              <a:gd name="connsiteX22" fmla="*/ 273186 w 435248"/>
              <a:gd name="connsiteY22" fmla="*/ 2315288 h 2703688"/>
              <a:gd name="connsiteX23" fmla="*/ 195604 w 435248"/>
              <a:gd name="connsiteY23" fmla="*/ 2422402 h 2703688"/>
              <a:gd name="connsiteX24" fmla="*/ 157427 w 435248"/>
              <a:gd name="connsiteY24" fmla="*/ 2703688 h 2703688"/>
              <a:gd name="connsiteX0" fmla="*/ 0 w 435248"/>
              <a:gd name="connsiteY0" fmla="*/ 0 h 2703688"/>
              <a:gd name="connsiteX1" fmla="*/ 18107 w 435248"/>
              <a:gd name="connsiteY1" fmla="*/ 479834 h 2703688"/>
              <a:gd name="connsiteX2" fmla="*/ 27161 w 435248"/>
              <a:gd name="connsiteY2" fmla="*/ 506994 h 2703688"/>
              <a:gd name="connsiteX3" fmla="*/ 36214 w 435248"/>
              <a:gd name="connsiteY3" fmla="*/ 543208 h 2703688"/>
              <a:gd name="connsiteX4" fmla="*/ 90535 w 435248"/>
              <a:gd name="connsiteY4" fmla="*/ 561315 h 2703688"/>
              <a:gd name="connsiteX5" fmla="*/ 117695 w 435248"/>
              <a:gd name="connsiteY5" fmla="*/ 579422 h 2703688"/>
              <a:gd name="connsiteX6" fmla="*/ 144856 w 435248"/>
              <a:gd name="connsiteY6" fmla="*/ 588476 h 2703688"/>
              <a:gd name="connsiteX7" fmla="*/ 162963 w 435248"/>
              <a:gd name="connsiteY7" fmla="*/ 615636 h 2703688"/>
              <a:gd name="connsiteX8" fmla="*/ 190123 w 435248"/>
              <a:gd name="connsiteY8" fmla="*/ 642796 h 2703688"/>
              <a:gd name="connsiteX9" fmla="*/ 253497 w 435248"/>
              <a:gd name="connsiteY9" fmla="*/ 715224 h 2703688"/>
              <a:gd name="connsiteX10" fmla="*/ 280658 w 435248"/>
              <a:gd name="connsiteY10" fmla="*/ 769545 h 2703688"/>
              <a:gd name="connsiteX11" fmla="*/ 289711 w 435248"/>
              <a:gd name="connsiteY11" fmla="*/ 796705 h 2703688"/>
              <a:gd name="connsiteX12" fmla="*/ 307818 w 435248"/>
              <a:gd name="connsiteY12" fmla="*/ 823866 h 2703688"/>
              <a:gd name="connsiteX13" fmla="*/ 344032 w 435248"/>
              <a:gd name="connsiteY13" fmla="*/ 887240 h 2703688"/>
              <a:gd name="connsiteX14" fmla="*/ 371193 w 435248"/>
              <a:gd name="connsiteY14" fmla="*/ 950614 h 2703688"/>
              <a:gd name="connsiteX15" fmla="*/ 389299 w 435248"/>
              <a:gd name="connsiteY15" fmla="*/ 1032095 h 2703688"/>
              <a:gd name="connsiteX16" fmla="*/ 407406 w 435248"/>
              <a:gd name="connsiteY16" fmla="*/ 1095470 h 2703688"/>
              <a:gd name="connsiteX17" fmla="*/ 416460 w 435248"/>
              <a:gd name="connsiteY17" fmla="*/ 1158844 h 2703688"/>
              <a:gd name="connsiteX18" fmla="*/ 434567 w 435248"/>
              <a:gd name="connsiteY18" fmla="*/ 1213165 h 2703688"/>
              <a:gd name="connsiteX19" fmla="*/ 425513 w 435248"/>
              <a:gd name="connsiteY19" fmla="*/ 1910282 h 2703688"/>
              <a:gd name="connsiteX20" fmla="*/ 407406 w 435248"/>
              <a:gd name="connsiteY20" fmla="*/ 2027977 h 2703688"/>
              <a:gd name="connsiteX21" fmla="*/ 380246 w 435248"/>
              <a:gd name="connsiteY21" fmla="*/ 2190120 h 2703688"/>
              <a:gd name="connsiteX22" fmla="*/ 273186 w 435248"/>
              <a:gd name="connsiteY22" fmla="*/ 2273975 h 2703688"/>
              <a:gd name="connsiteX23" fmla="*/ 195604 w 435248"/>
              <a:gd name="connsiteY23" fmla="*/ 2422402 h 2703688"/>
              <a:gd name="connsiteX24" fmla="*/ 157427 w 435248"/>
              <a:gd name="connsiteY24" fmla="*/ 2703688 h 2703688"/>
              <a:gd name="connsiteX0" fmla="*/ 0 w 435248"/>
              <a:gd name="connsiteY0" fmla="*/ 0 h 2689917"/>
              <a:gd name="connsiteX1" fmla="*/ 18107 w 435248"/>
              <a:gd name="connsiteY1" fmla="*/ 479834 h 2689917"/>
              <a:gd name="connsiteX2" fmla="*/ 27161 w 435248"/>
              <a:gd name="connsiteY2" fmla="*/ 506994 h 2689917"/>
              <a:gd name="connsiteX3" fmla="*/ 36214 w 435248"/>
              <a:gd name="connsiteY3" fmla="*/ 543208 h 2689917"/>
              <a:gd name="connsiteX4" fmla="*/ 90535 w 435248"/>
              <a:gd name="connsiteY4" fmla="*/ 561315 h 2689917"/>
              <a:gd name="connsiteX5" fmla="*/ 117695 w 435248"/>
              <a:gd name="connsiteY5" fmla="*/ 579422 h 2689917"/>
              <a:gd name="connsiteX6" fmla="*/ 144856 w 435248"/>
              <a:gd name="connsiteY6" fmla="*/ 588476 h 2689917"/>
              <a:gd name="connsiteX7" fmla="*/ 162963 w 435248"/>
              <a:gd name="connsiteY7" fmla="*/ 615636 h 2689917"/>
              <a:gd name="connsiteX8" fmla="*/ 190123 w 435248"/>
              <a:gd name="connsiteY8" fmla="*/ 642796 h 2689917"/>
              <a:gd name="connsiteX9" fmla="*/ 253497 w 435248"/>
              <a:gd name="connsiteY9" fmla="*/ 715224 h 2689917"/>
              <a:gd name="connsiteX10" fmla="*/ 280658 w 435248"/>
              <a:gd name="connsiteY10" fmla="*/ 769545 h 2689917"/>
              <a:gd name="connsiteX11" fmla="*/ 289711 w 435248"/>
              <a:gd name="connsiteY11" fmla="*/ 796705 h 2689917"/>
              <a:gd name="connsiteX12" fmla="*/ 307818 w 435248"/>
              <a:gd name="connsiteY12" fmla="*/ 823866 h 2689917"/>
              <a:gd name="connsiteX13" fmla="*/ 344032 w 435248"/>
              <a:gd name="connsiteY13" fmla="*/ 887240 h 2689917"/>
              <a:gd name="connsiteX14" fmla="*/ 371193 w 435248"/>
              <a:gd name="connsiteY14" fmla="*/ 950614 h 2689917"/>
              <a:gd name="connsiteX15" fmla="*/ 389299 w 435248"/>
              <a:gd name="connsiteY15" fmla="*/ 1032095 h 2689917"/>
              <a:gd name="connsiteX16" fmla="*/ 407406 w 435248"/>
              <a:gd name="connsiteY16" fmla="*/ 1095470 h 2689917"/>
              <a:gd name="connsiteX17" fmla="*/ 416460 w 435248"/>
              <a:gd name="connsiteY17" fmla="*/ 1158844 h 2689917"/>
              <a:gd name="connsiteX18" fmla="*/ 434567 w 435248"/>
              <a:gd name="connsiteY18" fmla="*/ 1213165 h 2689917"/>
              <a:gd name="connsiteX19" fmla="*/ 425513 w 435248"/>
              <a:gd name="connsiteY19" fmla="*/ 1910282 h 2689917"/>
              <a:gd name="connsiteX20" fmla="*/ 407406 w 435248"/>
              <a:gd name="connsiteY20" fmla="*/ 2027977 h 2689917"/>
              <a:gd name="connsiteX21" fmla="*/ 380246 w 435248"/>
              <a:gd name="connsiteY21" fmla="*/ 2190120 h 2689917"/>
              <a:gd name="connsiteX22" fmla="*/ 273186 w 435248"/>
              <a:gd name="connsiteY22" fmla="*/ 2273975 h 2689917"/>
              <a:gd name="connsiteX23" fmla="*/ 195604 w 435248"/>
              <a:gd name="connsiteY23" fmla="*/ 2422402 h 2689917"/>
              <a:gd name="connsiteX24" fmla="*/ 140902 w 435248"/>
              <a:gd name="connsiteY24" fmla="*/ 2689917 h 2689917"/>
              <a:gd name="connsiteX0" fmla="*/ 0 w 435248"/>
              <a:gd name="connsiteY0" fmla="*/ 0 h 2750510"/>
              <a:gd name="connsiteX1" fmla="*/ 18107 w 435248"/>
              <a:gd name="connsiteY1" fmla="*/ 479834 h 2750510"/>
              <a:gd name="connsiteX2" fmla="*/ 27161 w 435248"/>
              <a:gd name="connsiteY2" fmla="*/ 506994 h 2750510"/>
              <a:gd name="connsiteX3" fmla="*/ 36214 w 435248"/>
              <a:gd name="connsiteY3" fmla="*/ 543208 h 2750510"/>
              <a:gd name="connsiteX4" fmla="*/ 90535 w 435248"/>
              <a:gd name="connsiteY4" fmla="*/ 561315 h 2750510"/>
              <a:gd name="connsiteX5" fmla="*/ 117695 w 435248"/>
              <a:gd name="connsiteY5" fmla="*/ 579422 h 2750510"/>
              <a:gd name="connsiteX6" fmla="*/ 144856 w 435248"/>
              <a:gd name="connsiteY6" fmla="*/ 588476 h 2750510"/>
              <a:gd name="connsiteX7" fmla="*/ 162963 w 435248"/>
              <a:gd name="connsiteY7" fmla="*/ 615636 h 2750510"/>
              <a:gd name="connsiteX8" fmla="*/ 190123 w 435248"/>
              <a:gd name="connsiteY8" fmla="*/ 642796 h 2750510"/>
              <a:gd name="connsiteX9" fmla="*/ 253497 w 435248"/>
              <a:gd name="connsiteY9" fmla="*/ 715224 h 2750510"/>
              <a:gd name="connsiteX10" fmla="*/ 280658 w 435248"/>
              <a:gd name="connsiteY10" fmla="*/ 769545 h 2750510"/>
              <a:gd name="connsiteX11" fmla="*/ 289711 w 435248"/>
              <a:gd name="connsiteY11" fmla="*/ 796705 h 2750510"/>
              <a:gd name="connsiteX12" fmla="*/ 307818 w 435248"/>
              <a:gd name="connsiteY12" fmla="*/ 823866 h 2750510"/>
              <a:gd name="connsiteX13" fmla="*/ 344032 w 435248"/>
              <a:gd name="connsiteY13" fmla="*/ 887240 h 2750510"/>
              <a:gd name="connsiteX14" fmla="*/ 371193 w 435248"/>
              <a:gd name="connsiteY14" fmla="*/ 950614 h 2750510"/>
              <a:gd name="connsiteX15" fmla="*/ 389299 w 435248"/>
              <a:gd name="connsiteY15" fmla="*/ 1032095 h 2750510"/>
              <a:gd name="connsiteX16" fmla="*/ 407406 w 435248"/>
              <a:gd name="connsiteY16" fmla="*/ 1095470 h 2750510"/>
              <a:gd name="connsiteX17" fmla="*/ 416460 w 435248"/>
              <a:gd name="connsiteY17" fmla="*/ 1158844 h 2750510"/>
              <a:gd name="connsiteX18" fmla="*/ 434567 w 435248"/>
              <a:gd name="connsiteY18" fmla="*/ 1213165 h 2750510"/>
              <a:gd name="connsiteX19" fmla="*/ 425513 w 435248"/>
              <a:gd name="connsiteY19" fmla="*/ 1910282 h 2750510"/>
              <a:gd name="connsiteX20" fmla="*/ 407406 w 435248"/>
              <a:gd name="connsiteY20" fmla="*/ 2027977 h 2750510"/>
              <a:gd name="connsiteX21" fmla="*/ 380246 w 435248"/>
              <a:gd name="connsiteY21" fmla="*/ 2190120 h 2750510"/>
              <a:gd name="connsiteX22" fmla="*/ 273186 w 435248"/>
              <a:gd name="connsiteY22" fmla="*/ 2273975 h 2750510"/>
              <a:gd name="connsiteX23" fmla="*/ 195604 w 435248"/>
              <a:gd name="connsiteY23" fmla="*/ 2422402 h 2750510"/>
              <a:gd name="connsiteX24" fmla="*/ 135394 w 435248"/>
              <a:gd name="connsiteY24" fmla="*/ 2750510 h 2750510"/>
              <a:gd name="connsiteX0" fmla="*/ 0 w 435248"/>
              <a:gd name="connsiteY0" fmla="*/ 0 h 2750510"/>
              <a:gd name="connsiteX1" fmla="*/ 18107 w 435248"/>
              <a:gd name="connsiteY1" fmla="*/ 479834 h 2750510"/>
              <a:gd name="connsiteX2" fmla="*/ 27161 w 435248"/>
              <a:gd name="connsiteY2" fmla="*/ 506994 h 2750510"/>
              <a:gd name="connsiteX3" fmla="*/ 36214 w 435248"/>
              <a:gd name="connsiteY3" fmla="*/ 543208 h 2750510"/>
              <a:gd name="connsiteX4" fmla="*/ 90535 w 435248"/>
              <a:gd name="connsiteY4" fmla="*/ 561315 h 2750510"/>
              <a:gd name="connsiteX5" fmla="*/ 117695 w 435248"/>
              <a:gd name="connsiteY5" fmla="*/ 579422 h 2750510"/>
              <a:gd name="connsiteX6" fmla="*/ 144856 w 435248"/>
              <a:gd name="connsiteY6" fmla="*/ 588476 h 2750510"/>
              <a:gd name="connsiteX7" fmla="*/ 162963 w 435248"/>
              <a:gd name="connsiteY7" fmla="*/ 615636 h 2750510"/>
              <a:gd name="connsiteX8" fmla="*/ 190123 w 435248"/>
              <a:gd name="connsiteY8" fmla="*/ 642796 h 2750510"/>
              <a:gd name="connsiteX9" fmla="*/ 253497 w 435248"/>
              <a:gd name="connsiteY9" fmla="*/ 715224 h 2750510"/>
              <a:gd name="connsiteX10" fmla="*/ 280658 w 435248"/>
              <a:gd name="connsiteY10" fmla="*/ 769545 h 2750510"/>
              <a:gd name="connsiteX11" fmla="*/ 289711 w 435248"/>
              <a:gd name="connsiteY11" fmla="*/ 796705 h 2750510"/>
              <a:gd name="connsiteX12" fmla="*/ 307818 w 435248"/>
              <a:gd name="connsiteY12" fmla="*/ 823866 h 2750510"/>
              <a:gd name="connsiteX13" fmla="*/ 344032 w 435248"/>
              <a:gd name="connsiteY13" fmla="*/ 887240 h 2750510"/>
              <a:gd name="connsiteX14" fmla="*/ 371193 w 435248"/>
              <a:gd name="connsiteY14" fmla="*/ 950614 h 2750510"/>
              <a:gd name="connsiteX15" fmla="*/ 389299 w 435248"/>
              <a:gd name="connsiteY15" fmla="*/ 1032095 h 2750510"/>
              <a:gd name="connsiteX16" fmla="*/ 407406 w 435248"/>
              <a:gd name="connsiteY16" fmla="*/ 1095470 h 2750510"/>
              <a:gd name="connsiteX17" fmla="*/ 416460 w 435248"/>
              <a:gd name="connsiteY17" fmla="*/ 1158844 h 2750510"/>
              <a:gd name="connsiteX18" fmla="*/ 434567 w 435248"/>
              <a:gd name="connsiteY18" fmla="*/ 1213165 h 2750510"/>
              <a:gd name="connsiteX19" fmla="*/ 425513 w 435248"/>
              <a:gd name="connsiteY19" fmla="*/ 1910282 h 2750510"/>
              <a:gd name="connsiteX20" fmla="*/ 407406 w 435248"/>
              <a:gd name="connsiteY20" fmla="*/ 2027977 h 2750510"/>
              <a:gd name="connsiteX21" fmla="*/ 380246 w 435248"/>
              <a:gd name="connsiteY21" fmla="*/ 2190120 h 2750510"/>
              <a:gd name="connsiteX22" fmla="*/ 273186 w 435248"/>
              <a:gd name="connsiteY22" fmla="*/ 2273975 h 2750510"/>
              <a:gd name="connsiteX23" fmla="*/ 162553 w 435248"/>
              <a:gd name="connsiteY23" fmla="*/ 2386597 h 2750510"/>
              <a:gd name="connsiteX24" fmla="*/ 135394 w 435248"/>
              <a:gd name="connsiteY24" fmla="*/ 2750510 h 2750510"/>
              <a:gd name="connsiteX0" fmla="*/ 0 w 435248"/>
              <a:gd name="connsiteY0" fmla="*/ 0 h 2750510"/>
              <a:gd name="connsiteX1" fmla="*/ 18107 w 435248"/>
              <a:gd name="connsiteY1" fmla="*/ 479834 h 2750510"/>
              <a:gd name="connsiteX2" fmla="*/ 27161 w 435248"/>
              <a:gd name="connsiteY2" fmla="*/ 506994 h 2750510"/>
              <a:gd name="connsiteX3" fmla="*/ 36214 w 435248"/>
              <a:gd name="connsiteY3" fmla="*/ 543208 h 2750510"/>
              <a:gd name="connsiteX4" fmla="*/ 90535 w 435248"/>
              <a:gd name="connsiteY4" fmla="*/ 561315 h 2750510"/>
              <a:gd name="connsiteX5" fmla="*/ 117695 w 435248"/>
              <a:gd name="connsiteY5" fmla="*/ 579422 h 2750510"/>
              <a:gd name="connsiteX6" fmla="*/ 144856 w 435248"/>
              <a:gd name="connsiteY6" fmla="*/ 588476 h 2750510"/>
              <a:gd name="connsiteX7" fmla="*/ 162963 w 435248"/>
              <a:gd name="connsiteY7" fmla="*/ 615636 h 2750510"/>
              <a:gd name="connsiteX8" fmla="*/ 190123 w 435248"/>
              <a:gd name="connsiteY8" fmla="*/ 642796 h 2750510"/>
              <a:gd name="connsiteX9" fmla="*/ 253497 w 435248"/>
              <a:gd name="connsiteY9" fmla="*/ 715224 h 2750510"/>
              <a:gd name="connsiteX10" fmla="*/ 280658 w 435248"/>
              <a:gd name="connsiteY10" fmla="*/ 769545 h 2750510"/>
              <a:gd name="connsiteX11" fmla="*/ 289711 w 435248"/>
              <a:gd name="connsiteY11" fmla="*/ 796705 h 2750510"/>
              <a:gd name="connsiteX12" fmla="*/ 307818 w 435248"/>
              <a:gd name="connsiteY12" fmla="*/ 823866 h 2750510"/>
              <a:gd name="connsiteX13" fmla="*/ 344032 w 435248"/>
              <a:gd name="connsiteY13" fmla="*/ 887240 h 2750510"/>
              <a:gd name="connsiteX14" fmla="*/ 371193 w 435248"/>
              <a:gd name="connsiteY14" fmla="*/ 950614 h 2750510"/>
              <a:gd name="connsiteX15" fmla="*/ 389299 w 435248"/>
              <a:gd name="connsiteY15" fmla="*/ 1032095 h 2750510"/>
              <a:gd name="connsiteX16" fmla="*/ 407406 w 435248"/>
              <a:gd name="connsiteY16" fmla="*/ 1095470 h 2750510"/>
              <a:gd name="connsiteX17" fmla="*/ 416460 w 435248"/>
              <a:gd name="connsiteY17" fmla="*/ 1158844 h 2750510"/>
              <a:gd name="connsiteX18" fmla="*/ 434567 w 435248"/>
              <a:gd name="connsiteY18" fmla="*/ 1213165 h 2750510"/>
              <a:gd name="connsiteX19" fmla="*/ 425513 w 435248"/>
              <a:gd name="connsiteY19" fmla="*/ 1910282 h 2750510"/>
              <a:gd name="connsiteX20" fmla="*/ 407406 w 435248"/>
              <a:gd name="connsiteY20" fmla="*/ 2027977 h 2750510"/>
              <a:gd name="connsiteX21" fmla="*/ 380246 w 435248"/>
              <a:gd name="connsiteY21" fmla="*/ 2190120 h 2750510"/>
              <a:gd name="connsiteX22" fmla="*/ 259415 w 435248"/>
              <a:gd name="connsiteY22" fmla="*/ 2262958 h 2750510"/>
              <a:gd name="connsiteX23" fmla="*/ 162553 w 435248"/>
              <a:gd name="connsiteY23" fmla="*/ 2386597 h 2750510"/>
              <a:gd name="connsiteX24" fmla="*/ 135394 w 435248"/>
              <a:gd name="connsiteY24" fmla="*/ 2750510 h 2750510"/>
              <a:gd name="connsiteX0" fmla="*/ 0 w 435248"/>
              <a:gd name="connsiteY0" fmla="*/ 0 h 2750510"/>
              <a:gd name="connsiteX1" fmla="*/ 18107 w 435248"/>
              <a:gd name="connsiteY1" fmla="*/ 479834 h 2750510"/>
              <a:gd name="connsiteX2" fmla="*/ 27161 w 435248"/>
              <a:gd name="connsiteY2" fmla="*/ 506994 h 2750510"/>
              <a:gd name="connsiteX3" fmla="*/ 36214 w 435248"/>
              <a:gd name="connsiteY3" fmla="*/ 543208 h 2750510"/>
              <a:gd name="connsiteX4" fmla="*/ 90535 w 435248"/>
              <a:gd name="connsiteY4" fmla="*/ 561315 h 2750510"/>
              <a:gd name="connsiteX5" fmla="*/ 117695 w 435248"/>
              <a:gd name="connsiteY5" fmla="*/ 579422 h 2750510"/>
              <a:gd name="connsiteX6" fmla="*/ 144856 w 435248"/>
              <a:gd name="connsiteY6" fmla="*/ 588476 h 2750510"/>
              <a:gd name="connsiteX7" fmla="*/ 162963 w 435248"/>
              <a:gd name="connsiteY7" fmla="*/ 615636 h 2750510"/>
              <a:gd name="connsiteX8" fmla="*/ 190123 w 435248"/>
              <a:gd name="connsiteY8" fmla="*/ 642796 h 2750510"/>
              <a:gd name="connsiteX9" fmla="*/ 253497 w 435248"/>
              <a:gd name="connsiteY9" fmla="*/ 715224 h 2750510"/>
              <a:gd name="connsiteX10" fmla="*/ 280658 w 435248"/>
              <a:gd name="connsiteY10" fmla="*/ 769545 h 2750510"/>
              <a:gd name="connsiteX11" fmla="*/ 289711 w 435248"/>
              <a:gd name="connsiteY11" fmla="*/ 796705 h 2750510"/>
              <a:gd name="connsiteX12" fmla="*/ 307818 w 435248"/>
              <a:gd name="connsiteY12" fmla="*/ 823866 h 2750510"/>
              <a:gd name="connsiteX13" fmla="*/ 344032 w 435248"/>
              <a:gd name="connsiteY13" fmla="*/ 887240 h 2750510"/>
              <a:gd name="connsiteX14" fmla="*/ 371193 w 435248"/>
              <a:gd name="connsiteY14" fmla="*/ 950614 h 2750510"/>
              <a:gd name="connsiteX15" fmla="*/ 389299 w 435248"/>
              <a:gd name="connsiteY15" fmla="*/ 1032095 h 2750510"/>
              <a:gd name="connsiteX16" fmla="*/ 407406 w 435248"/>
              <a:gd name="connsiteY16" fmla="*/ 1095470 h 2750510"/>
              <a:gd name="connsiteX17" fmla="*/ 416460 w 435248"/>
              <a:gd name="connsiteY17" fmla="*/ 1158844 h 2750510"/>
              <a:gd name="connsiteX18" fmla="*/ 434567 w 435248"/>
              <a:gd name="connsiteY18" fmla="*/ 1213165 h 2750510"/>
              <a:gd name="connsiteX19" fmla="*/ 425513 w 435248"/>
              <a:gd name="connsiteY19" fmla="*/ 1910282 h 2750510"/>
              <a:gd name="connsiteX20" fmla="*/ 407406 w 435248"/>
              <a:gd name="connsiteY20" fmla="*/ 2027977 h 2750510"/>
              <a:gd name="connsiteX21" fmla="*/ 380246 w 435248"/>
              <a:gd name="connsiteY21" fmla="*/ 2190120 h 2750510"/>
              <a:gd name="connsiteX22" fmla="*/ 259415 w 435248"/>
              <a:gd name="connsiteY22" fmla="*/ 2262958 h 2750510"/>
              <a:gd name="connsiteX23" fmla="*/ 162553 w 435248"/>
              <a:gd name="connsiteY23" fmla="*/ 2386597 h 2750510"/>
              <a:gd name="connsiteX24" fmla="*/ 135394 w 435248"/>
              <a:gd name="connsiteY24" fmla="*/ 2750510 h 275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5248" h="2750510">
                <a:moveTo>
                  <a:pt x="0" y="0"/>
                </a:moveTo>
                <a:cubicBezTo>
                  <a:pt x="1518" y="57665"/>
                  <a:pt x="4876" y="360756"/>
                  <a:pt x="18107" y="479834"/>
                </a:cubicBezTo>
                <a:cubicBezTo>
                  <a:pt x="19161" y="489319"/>
                  <a:pt x="24539" y="497818"/>
                  <a:pt x="27161" y="506994"/>
                </a:cubicBezTo>
                <a:cubicBezTo>
                  <a:pt x="30579" y="518958"/>
                  <a:pt x="26767" y="535110"/>
                  <a:pt x="36214" y="543208"/>
                </a:cubicBezTo>
                <a:cubicBezTo>
                  <a:pt x="50705" y="555629"/>
                  <a:pt x="90535" y="561315"/>
                  <a:pt x="90535" y="561315"/>
                </a:cubicBezTo>
                <a:cubicBezTo>
                  <a:pt x="99588" y="567351"/>
                  <a:pt x="107963" y="574556"/>
                  <a:pt x="117695" y="579422"/>
                </a:cubicBezTo>
                <a:cubicBezTo>
                  <a:pt x="126231" y="583690"/>
                  <a:pt x="137404" y="582514"/>
                  <a:pt x="144856" y="588476"/>
                </a:cubicBezTo>
                <a:cubicBezTo>
                  <a:pt x="153353" y="595273"/>
                  <a:pt x="155997" y="607277"/>
                  <a:pt x="162963" y="615636"/>
                </a:cubicBezTo>
                <a:cubicBezTo>
                  <a:pt x="171160" y="625472"/>
                  <a:pt x="182263" y="632690"/>
                  <a:pt x="190123" y="642796"/>
                </a:cubicBezTo>
                <a:cubicBezTo>
                  <a:pt x="246998" y="715921"/>
                  <a:pt x="200918" y="680171"/>
                  <a:pt x="253497" y="715224"/>
                </a:cubicBezTo>
                <a:cubicBezTo>
                  <a:pt x="276256" y="783498"/>
                  <a:pt x="245555" y="699339"/>
                  <a:pt x="280658" y="769545"/>
                </a:cubicBezTo>
                <a:cubicBezTo>
                  <a:pt x="284926" y="778081"/>
                  <a:pt x="285443" y="788169"/>
                  <a:pt x="289711" y="796705"/>
                </a:cubicBezTo>
                <a:cubicBezTo>
                  <a:pt x="294577" y="806437"/>
                  <a:pt x="302419" y="814419"/>
                  <a:pt x="307818" y="823866"/>
                </a:cubicBezTo>
                <a:cubicBezTo>
                  <a:pt x="353759" y="904263"/>
                  <a:pt x="299921" y="821075"/>
                  <a:pt x="344032" y="887240"/>
                </a:cubicBezTo>
                <a:cubicBezTo>
                  <a:pt x="370028" y="991218"/>
                  <a:pt x="333677" y="863075"/>
                  <a:pt x="371193" y="950614"/>
                </a:cubicBezTo>
                <a:cubicBezTo>
                  <a:pt x="376288" y="962502"/>
                  <a:pt x="387316" y="1023172"/>
                  <a:pt x="389299" y="1032095"/>
                </a:cubicBezTo>
                <a:cubicBezTo>
                  <a:pt x="396876" y="1066192"/>
                  <a:pt x="397327" y="1065229"/>
                  <a:pt x="407406" y="1095470"/>
                </a:cubicBezTo>
                <a:cubicBezTo>
                  <a:pt x="410424" y="1116595"/>
                  <a:pt x="411662" y="1138051"/>
                  <a:pt x="416460" y="1158844"/>
                </a:cubicBezTo>
                <a:cubicBezTo>
                  <a:pt x="420752" y="1177442"/>
                  <a:pt x="434337" y="1194080"/>
                  <a:pt x="434567" y="1213165"/>
                </a:cubicBezTo>
                <a:cubicBezTo>
                  <a:pt x="437367" y="1445540"/>
                  <a:pt x="430980" y="1677954"/>
                  <a:pt x="425513" y="1910282"/>
                </a:cubicBezTo>
                <a:cubicBezTo>
                  <a:pt x="424313" y="1961272"/>
                  <a:pt x="414950" y="1981337"/>
                  <a:pt x="407406" y="2027977"/>
                </a:cubicBezTo>
                <a:cubicBezTo>
                  <a:pt x="399862" y="2074617"/>
                  <a:pt x="404911" y="2150956"/>
                  <a:pt x="380246" y="2190120"/>
                </a:cubicBezTo>
                <a:cubicBezTo>
                  <a:pt x="355581" y="2229284"/>
                  <a:pt x="317731" y="2238474"/>
                  <a:pt x="259415" y="2262958"/>
                </a:cubicBezTo>
                <a:cubicBezTo>
                  <a:pt x="214351" y="2281878"/>
                  <a:pt x="183223" y="2305338"/>
                  <a:pt x="162553" y="2386597"/>
                </a:cubicBezTo>
                <a:cubicBezTo>
                  <a:pt x="141883" y="2467856"/>
                  <a:pt x="155741" y="2567051"/>
                  <a:pt x="135394" y="2750510"/>
                </a:cubicBezTo>
              </a:path>
            </a:pathLst>
          </a:custGeom>
          <a:ln w="19050">
            <a:solidFill>
              <a:srgbClr val="FFFF00"/>
            </a:solidFill>
            <a:prstDash val="dash"/>
            <a:headEnd type="none" w="med" len="med"/>
            <a:tailEnd type="arrow"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56118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Deer Trail (Backup) Launch Site</a:t>
            </a:r>
          </a:p>
        </p:txBody>
      </p:sp>
      <p:sp>
        <p:nvSpPr>
          <p:cNvPr id="4" name="Footer Placeholder 3"/>
          <p:cNvSpPr>
            <a:spLocks noGrp="1"/>
          </p:cNvSpPr>
          <p:nvPr>
            <p:ph type="ftr" sz="quarter" idx="11"/>
          </p:nvPr>
        </p:nvSpPr>
        <p:spPr/>
        <p:txBody>
          <a:bodyPr/>
          <a:lstStyle/>
          <a:p>
            <a:r>
              <a:rPr lang="en-US"/>
              <a:t>HAB – 15 (&amp; 16) BalloonSat Launch Info</a:t>
            </a:r>
            <a:endParaRPr lang="en-US" dirty="0"/>
          </a:p>
        </p:txBody>
      </p:sp>
      <p:sp>
        <p:nvSpPr>
          <p:cNvPr id="5" name="Slide Number Placeholder 4"/>
          <p:cNvSpPr>
            <a:spLocks noGrp="1"/>
          </p:cNvSpPr>
          <p:nvPr>
            <p:ph type="sldNum" sz="quarter" idx="12"/>
          </p:nvPr>
        </p:nvSpPr>
        <p:spPr/>
        <p:txBody>
          <a:bodyPr/>
          <a:lstStyle/>
          <a:p>
            <a:fld id="{B1E8EF59-9F16-4045-8D24-4BEC833CDBE5}" type="slidenum">
              <a:rPr lang="en-US" smtClean="0"/>
              <a:t>8</a:t>
            </a:fld>
            <a:endParaRPr lang="en-US"/>
          </a:p>
        </p:txBody>
      </p:sp>
      <p:pic>
        <p:nvPicPr>
          <p:cNvPr id="7" name="Picture 6"/>
          <p:cNvPicPr>
            <a:picLocks noChangeAspect="1"/>
          </p:cNvPicPr>
          <p:nvPr/>
        </p:nvPicPr>
        <p:blipFill>
          <a:blip r:embed="rId2"/>
          <a:stretch>
            <a:fillRect/>
          </a:stretch>
        </p:blipFill>
        <p:spPr>
          <a:xfrm rot="18512188">
            <a:off x="4325685" y="1948659"/>
            <a:ext cx="4673094" cy="4811421"/>
          </a:xfrm>
          <a:prstGeom prst="ellipse">
            <a:avLst/>
          </a:prstGeom>
          <a:ln w="3175"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a:blip r:embed="rId3"/>
          <a:stretch>
            <a:fillRect/>
          </a:stretch>
        </p:blipFill>
        <p:spPr>
          <a:xfrm>
            <a:off x="1568030" y="1985032"/>
            <a:ext cx="2601449" cy="4032523"/>
          </a:xfrm>
          <a:prstGeom prst="rect">
            <a:avLst/>
          </a:prstGeom>
          <a:ln w="6350">
            <a:solidFill>
              <a:schemeClr val="tx1"/>
            </a:solidFill>
          </a:ln>
        </p:spPr>
      </p:pic>
      <p:cxnSp>
        <p:nvCxnSpPr>
          <p:cNvPr id="10" name="Straight Arrow Connector 9"/>
          <p:cNvCxnSpPr>
            <a:endCxn id="7" idx="0"/>
          </p:cNvCxnSpPr>
          <p:nvPr/>
        </p:nvCxnSpPr>
        <p:spPr>
          <a:xfrm flipV="1">
            <a:off x="2785241" y="2855582"/>
            <a:ext cx="1995216" cy="231551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a:stCxn id="19" idx="4"/>
          </p:cNvCxnSpPr>
          <p:nvPr/>
        </p:nvCxnSpPr>
        <p:spPr>
          <a:xfrm>
            <a:off x="2914894" y="6017555"/>
            <a:ext cx="3105580" cy="60173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8" name="Oval 17"/>
          <p:cNvSpPr/>
          <p:nvPr/>
        </p:nvSpPr>
        <p:spPr>
          <a:xfrm>
            <a:off x="2868754" y="3983421"/>
            <a:ext cx="547108" cy="220717"/>
          </a:xfrm>
          <a:prstGeom prst="ellipse">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9" name="Oval 18"/>
          <p:cNvSpPr/>
          <p:nvPr/>
        </p:nvSpPr>
        <p:spPr>
          <a:xfrm>
            <a:off x="2413926" y="5171090"/>
            <a:ext cx="1001935" cy="846465"/>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63896" y="3770460"/>
            <a:ext cx="1417744" cy="461665"/>
          </a:xfrm>
          <a:prstGeom prst="rect">
            <a:avLst/>
          </a:prstGeom>
          <a:noFill/>
        </p:spPr>
        <p:txBody>
          <a:bodyPr wrap="square" rtlCol="0">
            <a:spAutoFit/>
          </a:bodyPr>
          <a:lstStyle/>
          <a:p>
            <a:r>
              <a:rPr lang="en-US" sz="1200" b="1" dirty="0">
                <a:solidFill>
                  <a:srgbClr val="FF0000"/>
                </a:solidFill>
              </a:rPr>
              <a:t>Last Gas Station for a million miles!!!</a:t>
            </a:r>
          </a:p>
        </p:txBody>
      </p:sp>
      <p:cxnSp>
        <p:nvCxnSpPr>
          <p:cNvPr id="9" name="Straight Connector 8"/>
          <p:cNvCxnSpPr/>
          <p:nvPr/>
        </p:nvCxnSpPr>
        <p:spPr>
          <a:xfrm>
            <a:off x="1410148" y="4093779"/>
            <a:ext cx="1458606" cy="0"/>
          </a:xfrm>
          <a:prstGeom prst="line">
            <a:avLst/>
          </a:prstGeom>
        </p:spPr>
        <p:style>
          <a:lnRef idx="3">
            <a:schemeClr val="accent4"/>
          </a:lnRef>
          <a:fillRef idx="0">
            <a:schemeClr val="accent4"/>
          </a:fillRef>
          <a:effectRef idx="2">
            <a:schemeClr val="accent4"/>
          </a:effectRef>
          <a:fontRef idx="minor">
            <a:schemeClr val="tx1"/>
          </a:fontRef>
        </p:style>
      </p:cxnSp>
      <p:pic>
        <p:nvPicPr>
          <p:cNvPr id="14" name="Picture 13"/>
          <p:cNvPicPr>
            <a:picLocks noChangeAspect="1"/>
          </p:cNvPicPr>
          <p:nvPr/>
        </p:nvPicPr>
        <p:blipFill>
          <a:blip r:embed="rId4">
            <a:clrChange>
              <a:clrFrom>
                <a:srgbClr val="000000"/>
              </a:clrFrom>
              <a:clrTo>
                <a:srgbClr val="000000">
                  <a:alpha val="0"/>
                </a:srgbClr>
              </a:clrTo>
            </a:clrChange>
          </a:blip>
          <a:stretch>
            <a:fillRect/>
          </a:stretch>
        </p:blipFill>
        <p:spPr>
          <a:xfrm>
            <a:off x="3150814" y="3153948"/>
            <a:ext cx="347889" cy="365409"/>
          </a:xfrm>
          <a:prstGeom prst="rect">
            <a:avLst/>
          </a:prstGeom>
        </p:spPr>
      </p:pic>
      <p:sp>
        <p:nvSpPr>
          <p:cNvPr id="15" name="TextBox 14"/>
          <p:cNvSpPr txBox="1"/>
          <p:nvPr/>
        </p:nvSpPr>
        <p:spPr>
          <a:xfrm>
            <a:off x="2190618" y="2050834"/>
            <a:ext cx="343083" cy="178510"/>
          </a:xfrm>
          <a:prstGeom prst="rect">
            <a:avLst/>
          </a:prstGeom>
          <a:solidFill>
            <a:srgbClr val="6C9F43"/>
          </a:solidFill>
          <a:ln w="12700">
            <a:solidFill>
              <a:schemeClr val="bg1"/>
            </a:solidFill>
          </a:ln>
        </p:spPr>
        <p:txBody>
          <a:bodyPr wrap="square" lIns="0" tIns="45720" rIns="0" bIns="45720" rtlCol="0">
            <a:spAutoFit/>
          </a:bodyPr>
          <a:lstStyle/>
          <a:p>
            <a:pPr algn="ctr">
              <a:lnSpc>
                <a:spcPct val="80000"/>
              </a:lnSpc>
              <a:spcBef>
                <a:spcPts val="600"/>
              </a:spcBef>
            </a:pPr>
            <a:r>
              <a:rPr lang="en-US" sz="700" b="1" dirty="0">
                <a:solidFill>
                  <a:schemeClr val="bg1"/>
                </a:solidFill>
              </a:rPr>
              <a:t>Exit  328</a:t>
            </a:r>
          </a:p>
        </p:txBody>
      </p:sp>
    </p:spTree>
    <p:extLst>
      <p:ext uri="{BB962C8B-B14F-4D97-AF65-F5344CB8AC3E}">
        <p14:creationId xmlns:p14="http://schemas.microsoft.com/office/powerpoint/2010/main" val="894782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29704"/>
            <a:ext cx="7081661" cy="1325563"/>
          </a:xfrm>
        </p:spPr>
        <p:txBody>
          <a:bodyPr/>
          <a:lstStyle/>
          <a:p>
            <a:r>
              <a:rPr lang="en-US"/>
              <a:t>Info for Students (cont)</a:t>
            </a:r>
            <a:endParaRPr lang="en-US" dirty="0"/>
          </a:p>
        </p:txBody>
      </p:sp>
      <p:sp>
        <p:nvSpPr>
          <p:cNvPr id="3" name="Content Placeholder 2"/>
          <p:cNvSpPr>
            <a:spLocks noGrp="1"/>
          </p:cNvSpPr>
          <p:nvPr>
            <p:ph idx="1"/>
          </p:nvPr>
        </p:nvSpPr>
        <p:spPr>
          <a:xfrm>
            <a:off x="399393" y="2023353"/>
            <a:ext cx="8744607" cy="4577143"/>
          </a:xfrm>
        </p:spPr>
        <p:txBody>
          <a:bodyPr>
            <a:normAutofit/>
          </a:bodyPr>
          <a:lstStyle/>
          <a:p>
            <a:r>
              <a:rPr lang="en-US" sz="2400" dirty="0"/>
              <a:t>Be prepared to be in the field past lunch time, with snacks or food and water</a:t>
            </a:r>
          </a:p>
          <a:p>
            <a:r>
              <a:rPr lang="en-US" sz="2400" u="sng" dirty="0"/>
              <a:t>Dress in layers</a:t>
            </a:r>
            <a:r>
              <a:rPr lang="en-US" sz="2400" dirty="0"/>
              <a:t>, temperatures may be quite cool in the morning, and warm by the time the payloads are recovered  </a:t>
            </a:r>
          </a:p>
          <a:p>
            <a:r>
              <a:rPr lang="en-US" sz="2400" u="sng" dirty="0"/>
              <a:t>Wear sturdy shoes and long pants</a:t>
            </a:r>
            <a:r>
              <a:rPr lang="en-US" sz="2400" dirty="0"/>
              <a:t> we will be going into the field to recover payloads and you may be hiking through tall brush or crossing fences </a:t>
            </a:r>
          </a:p>
          <a:p>
            <a:r>
              <a:rPr lang="en-US" sz="2400" dirty="0"/>
              <a:t>In the event of any emergency, please notify an MSU instructor or staff member if not available notify an EOSS member, they usually carry first aid kits for minor medical needs and can provide emergency communications in the event that cell phones do not work</a:t>
            </a:r>
          </a:p>
          <a:p>
            <a:endParaRPr lang="en-US" sz="2400" dirty="0"/>
          </a:p>
        </p:txBody>
      </p:sp>
      <p:sp>
        <p:nvSpPr>
          <p:cNvPr id="4" name="Footer Placeholder 3"/>
          <p:cNvSpPr>
            <a:spLocks noGrp="1"/>
          </p:cNvSpPr>
          <p:nvPr>
            <p:ph type="ftr" sz="quarter" idx="11"/>
          </p:nvPr>
        </p:nvSpPr>
        <p:spPr/>
        <p:txBody>
          <a:bodyPr/>
          <a:lstStyle/>
          <a:p>
            <a:r>
              <a:rPr lang="en-US"/>
              <a:t>HAB – 15 (&amp; 16) BalloonSat Launch Info</a:t>
            </a:r>
            <a:endParaRPr lang="en-US" dirty="0"/>
          </a:p>
        </p:txBody>
      </p:sp>
      <p:sp>
        <p:nvSpPr>
          <p:cNvPr id="5" name="Slide Number Placeholder 4"/>
          <p:cNvSpPr>
            <a:spLocks noGrp="1"/>
          </p:cNvSpPr>
          <p:nvPr>
            <p:ph type="sldNum" sz="quarter" idx="12"/>
          </p:nvPr>
        </p:nvSpPr>
        <p:spPr/>
        <p:txBody>
          <a:bodyPr/>
          <a:lstStyle/>
          <a:p>
            <a:fld id="{B1E8EF59-9F16-4045-8D24-4BEC833CDBE5}" type="slidenum">
              <a:rPr lang="en-US" smtClean="0"/>
              <a:pPr/>
              <a:t>9</a:t>
            </a:fld>
            <a:endParaRPr lang="en-US"/>
          </a:p>
        </p:txBody>
      </p:sp>
    </p:spTree>
    <p:extLst>
      <p:ext uri="{BB962C8B-B14F-4D97-AF65-F5344CB8AC3E}">
        <p14:creationId xmlns:p14="http://schemas.microsoft.com/office/powerpoint/2010/main" val="12644685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11683</TotalTime>
  <Words>2148</Words>
  <Application>Microsoft Macintosh PowerPoint</Application>
  <PresentationFormat>On-screen Show (4:3)</PresentationFormat>
  <Paragraphs>332</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Audiowide</vt:lpstr>
      <vt:lpstr>Calibri</vt:lpstr>
      <vt:lpstr>Calibri Light</vt:lpstr>
      <vt:lpstr>Nasalization Rg</vt:lpstr>
      <vt:lpstr>Times New Roman</vt:lpstr>
      <vt:lpstr>Office Theme</vt:lpstr>
      <vt:lpstr>Metro State University HAB-16 (&amp; 17) (High altitude Balloon Flights – 16 &amp; 17)  Launch </vt:lpstr>
      <vt:lpstr>Current Launch Info</vt:lpstr>
      <vt:lpstr>Balloonsat Launch Timeline</vt:lpstr>
      <vt:lpstr>Info for Students</vt:lpstr>
      <vt:lpstr>Wiggins Launch Site EOSS link to launch site info</vt:lpstr>
      <vt:lpstr>Windsor Launch Site http://eoss.org/launchsites/windsor</vt:lpstr>
      <vt:lpstr>Windsor Launch Site Parking Plan http://eoss.org/launchsites/windsor</vt:lpstr>
      <vt:lpstr>Deer Trail (Backup) Launch Site</vt:lpstr>
      <vt:lpstr>Info for Students (cont)</vt:lpstr>
      <vt:lpstr>Info for Students (cont)</vt:lpstr>
      <vt:lpstr>Things to bring:</vt:lpstr>
      <vt:lpstr>Tracking the balloon  on the Internet</vt:lpstr>
      <vt:lpstr>Friends and Family</vt:lpstr>
      <vt:lpstr>Recovery</vt:lpstr>
      <vt:lpstr>Recovery (cont)</vt:lpstr>
      <vt:lpstr>Transportation to Recovery Site</vt:lpstr>
      <vt:lpstr>Radios</vt:lpstr>
      <vt:lpstr>Info for Students (cont)</vt:lpstr>
      <vt:lpstr>EOSS Info</vt:lpstr>
      <vt:lpstr>Current Predicted Flight Path</vt:lpstr>
      <vt:lpstr>PowerPoint Presentation</vt:lpstr>
      <vt:lpstr>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c:creator>
  <cp:lastModifiedBy>StCyr, Logan</cp:lastModifiedBy>
  <cp:revision>78</cp:revision>
  <dcterms:created xsi:type="dcterms:W3CDTF">2015-10-16T15:36:38Z</dcterms:created>
  <dcterms:modified xsi:type="dcterms:W3CDTF">2020-10-24T22:46:03Z</dcterms:modified>
</cp:coreProperties>
</file>